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Raleway" charset="1" panose="020B0503030101060003"/>
      <p:regular r:id="rId11"/>
    </p:embeddedFont>
    <p:embeddedFont>
      <p:font typeface="Raleway Bold" charset="1" panose="020B0803030101060003"/>
      <p:regular r:id="rId12"/>
    </p:embeddedFont>
    <p:embeddedFont>
      <p:font typeface="Raleway Thin" charset="1" panose="020B0203030101060003"/>
      <p:regular r:id="rId13"/>
    </p:embeddedFont>
    <p:embeddedFont>
      <p:font typeface="Raleway Heavy" charset="1" panose="020B0003030101060003"/>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37" Target="slides/slide23.xml" Type="http://schemas.openxmlformats.org/officeDocument/2006/relationships/slide"/><Relationship Id="rId38" Target="slides/slide24.xml" Type="http://schemas.openxmlformats.org/officeDocument/2006/relationships/slide"/><Relationship Id="rId39" Target="slides/slide25.xml" Type="http://schemas.openxmlformats.org/officeDocument/2006/relationships/slide"/><Relationship Id="rId4" Target="theme/theme1.xml" Type="http://schemas.openxmlformats.org/officeDocument/2006/relationships/theme"/><Relationship Id="rId40" Target="slides/slide26.xml" Type="http://schemas.openxmlformats.org/officeDocument/2006/relationships/slide"/><Relationship Id="rId41" Target="slides/slide27.xml" Type="http://schemas.openxmlformats.org/officeDocument/2006/relationships/slide"/><Relationship Id="rId42" Target="slides/slide28.xml" Type="http://schemas.openxmlformats.org/officeDocument/2006/relationships/slide"/><Relationship Id="rId43" Target="slides/slide29.xml" Type="http://schemas.openxmlformats.org/officeDocument/2006/relationships/slide"/><Relationship Id="rId44" Target="slides/slide30.xml" Type="http://schemas.openxmlformats.org/officeDocument/2006/relationships/slide"/><Relationship Id="rId45" Target="slides/slide31.xml" Type="http://schemas.openxmlformats.org/officeDocument/2006/relationships/slide"/><Relationship Id="rId46" Target="slides/slide32.xml" Type="http://schemas.openxmlformats.org/officeDocument/2006/relationships/slide"/><Relationship Id="rId47" Target="slides/slide33.xml" Type="http://schemas.openxmlformats.org/officeDocument/2006/relationships/slide"/><Relationship Id="rId48" Target="slides/slide34.xml" Type="http://schemas.openxmlformats.org/officeDocument/2006/relationships/slide"/><Relationship Id="rId49" Target="slides/slide35.xml" Type="http://schemas.openxmlformats.org/officeDocument/2006/relationships/slide"/><Relationship Id="rId5" Target="tableStyles.xml" Type="http://schemas.openxmlformats.org/officeDocument/2006/relationships/tableStyles"/><Relationship Id="rId50" Target="slides/slide36.xml" Type="http://schemas.openxmlformats.org/officeDocument/2006/relationships/slide"/><Relationship Id="rId51" Target="slides/slide37.xml" Type="http://schemas.openxmlformats.org/officeDocument/2006/relationships/slide"/><Relationship Id="rId52" Target="slides/slide38.xml" Type="http://schemas.openxmlformats.org/officeDocument/2006/relationships/slide"/><Relationship Id="rId53" Target="slides/slide39.xml" Type="http://schemas.openxmlformats.org/officeDocument/2006/relationships/slide"/><Relationship Id="rId54" Target="slides/slide40.xml" Type="http://schemas.openxmlformats.org/officeDocument/2006/relationships/slide"/><Relationship Id="rId55" Target="slides/slide41.xml" Type="http://schemas.openxmlformats.org/officeDocument/2006/relationships/slide"/><Relationship Id="rId56" Target="slides/slide42.xml" Type="http://schemas.openxmlformats.org/officeDocument/2006/relationships/slide"/><Relationship Id="rId57" Target="slides/slide43.xml" Type="http://schemas.openxmlformats.org/officeDocument/2006/relationships/slide"/><Relationship Id="rId58" Target="slides/slide44.xml" Type="http://schemas.openxmlformats.org/officeDocument/2006/relationships/slide"/><Relationship Id="rId59" Target="slides/slide45.xml" Type="http://schemas.openxmlformats.org/officeDocument/2006/relationships/slide"/><Relationship Id="rId6" Target="fonts/font6.fntdata" Type="http://schemas.openxmlformats.org/officeDocument/2006/relationships/font"/><Relationship Id="rId60" Target="slides/slide46.xml" Type="http://schemas.openxmlformats.org/officeDocument/2006/relationships/slide"/><Relationship Id="rId61" Target="slides/slide47.xml" Type="http://schemas.openxmlformats.org/officeDocument/2006/relationships/slide"/><Relationship Id="rId62" Target="slides/slide48.xml" Type="http://schemas.openxmlformats.org/officeDocument/2006/relationships/slide"/><Relationship Id="rId63" Target="slides/slide49.xml" Type="http://schemas.openxmlformats.org/officeDocument/2006/relationships/slide"/><Relationship Id="rId64" Target="slides/slide50.xml" Type="http://schemas.openxmlformats.org/officeDocument/2006/relationships/slide"/><Relationship Id="rId65" Target="slides/slide51.xml" Type="http://schemas.openxmlformats.org/officeDocument/2006/relationships/slide"/><Relationship Id="rId66" Target="slides/slide52.xml" Type="http://schemas.openxmlformats.org/officeDocument/2006/relationships/slide"/><Relationship Id="rId67" Target="slides/slide53.xml" Type="http://schemas.openxmlformats.org/officeDocument/2006/relationships/slide"/><Relationship Id="rId68" Target="slides/slide54.xml" Type="http://schemas.openxmlformats.org/officeDocument/2006/relationships/slide"/><Relationship Id="rId69" Target="slides/slide55.xml" Type="http://schemas.openxmlformats.org/officeDocument/2006/relationships/slide"/><Relationship Id="rId7" Target="fonts/font7.fntdata" Type="http://schemas.openxmlformats.org/officeDocument/2006/relationships/font"/><Relationship Id="rId70" Target="slides/slide56.xml" Type="http://schemas.openxmlformats.org/officeDocument/2006/relationships/slide"/><Relationship Id="rId71" Target="slides/slide57.xml" Type="http://schemas.openxmlformats.org/officeDocument/2006/relationships/slide"/><Relationship Id="rId72" Target="slides/slide58.xml" Type="http://schemas.openxmlformats.org/officeDocument/2006/relationships/slide"/><Relationship Id="rId73" Target="slides/slide59.xml" Type="http://schemas.openxmlformats.org/officeDocument/2006/relationships/slide"/><Relationship Id="rId74" Target="slides/slide60.xml" Type="http://schemas.openxmlformats.org/officeDocument/2006/relationships/slide"/><Relationship Id="rId75" Target="slides/slide61.xml" Type="http://schemas.openxmlformats.org/officeDocument/2006/relationships/slide"/><Relationship Id="rId76" Target="slides/slide62.xml" Type="http://schemas.openxmlformats.org/officeDocument/2006/relationships/slide"/><Relationship Id="rId77" Target="slides/slide63.xml" Type="http://schemas.openxmlformats.org/officeDocument/2006/relationships/slide"/><Relationship Id="rId78" Target="slides/slide64.xml" Type="http://schemas.openxmlformats.org/officeDocument/2006/relationships/slide"/><Relationship Id="rId79" Target="slides/slide65.xml" Type="http://schemas.openxmlformats.org/officeDocument/2006/relationships/slide"/><Relationship Id="rId8" Target="fonts/font8.fntdata" Type="http://schemas.openxmlformats.org/officeDocument/2006/relationships/font"/><Relationship Id="rId80" Target="slides/slide66.xml" Type="http://schemas.openxmlformats.org/officeDocument/2006/relationships/slide"/><Relationship Id="rId81" Target="slides/slide67.xml" Type="http://schemas.openxmlformats.org/officeDocument/2006/relationships/slide"/><Relationship Id="rId82" Target="slides/slide68.xml" Type="http://schemas.openxmlformats.org/officeDocument/2006/relationships/slide"/><Relationship Id="rId83" Target="slides/slide69.xml" Type="http://schemas.openxmlformats.org/officeDocument/2006/relationships/slide"/><Relationship Id="rId84" Target="slides/slide70.xml" Type="http://schemas.openxmlformats.org/officeDocument/2006/relationships/slide"/><Relationship Id="rId85" Target="slides/slide71.xml" Type="http://schemas.openxmlformats.org/officeDocument/2006/relationships/slide"/><Relationship Id="rId86" Target="slides/slide72.xml" Type="http://schemas.openxmlformats.org/officeDocument/2006/relationships/slide"/><Relationship Id="rId87" Target="slides/slide73.xml" Type="http://schemas.openxmlformats.org/officeDocument/2006/relationships/slide"/><Relationship Id="rId88" Target="slides/slide74.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7.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8.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3.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6.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7.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8.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9.pn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82.pn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8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3.pn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 Id="rId6" Target="../media/image90.pn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9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6230600" cy="8229600"/>
            <a:chOff x="0" y="0"/>
            <a:chExt cx="5274950" cy="2674622"/>
          </a:xfrm>
        </p:grpSpPr>
        <p:sp>
          <p:nvSpPr>
            <p:cNvPr name="Freeform 6" id="6"/>
            <p:cNvSpPr/>
            <p:nvPr/>
          </p:nvSpPr>
          <p:spPr>
            <a:xfrm flipH="false" flipV="false" rot="0">
              <a:off x="0" y="0"/>
              <a:ext cx="5274950" cy="2674622"/>
            </a:xfrm>
            <a:custGeom>
              <a:avLst/>
              <a:gdLst/>
              <a:ahLst/>
              <a:cxnLst/>
              <a:rect r="r" b="b" t="t" l="l"/>
              <a:pathLst>
                <a:path h="2674622" w="5274950">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82336" y="4497921"/>
            <a:ext cx="4362220" cy="6254078"/>
          </a:xfrm>
          <a:custGeom>
            <a:avLst/>
            <a:gdLst/>
            <a:ahLst/>
            <a:cxnLst/>
            <a:rect r="r" b="b" t="t" l="l"/>
            <a:pathLst>
              <a:path h="6254078" w="4362220">
                <a:moveTo>
                  <a:pt x="0" y="0"/>
                </a:moveTo>
                <a:lnTo>
                  <a:pt x="4362220" y="0"/>
                </a:lnTo>
                <a:lnTo>
                  <a:pt x="4362220" y="6254078"/>
                </a:lnTo>
                <a:lnTo>
                  <a:pt x="0" y="6254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634622" y="6085085"/>
            <a:ext cx="8318964" cy="873125"/>
          </a:xfrm>
          <a:prstGeom prst="rect">
            <a:avLst/>
          </a:prstGeom>
        </p:spPr>
        <p:txBody>
          <a:bodyPr anchor="t" rtlCol="false" tIns="0" lIns="0" bIns="0" rIns="0">
            <a:spAutoFit/>
          </a:bodyPr>
          <a:lstStyle/>
          <a:p>
            <a:pPr algn="r">
              <a:lnSpc>
                <a:spcPts val="7000"/>
              </a:lnSpc>
              <a:spcBef>
                <a:spcPct val="0"/>
              </a:spcBef>
            </a:pPr>
            <a:r>
              <a:rPr lang="en-US" sz="5000">
                <a:solidFill>
                  <a:srgbClr val="000000"/>
                </a:solidFill>
                <a:latin typeface="Raleway"/>
              </a:rPr>
              <a:t>A Lecture Presentation</a:t>
            </a:r>
          </a:p>
        </p:txBody>
      </p:sp>
      <p:sp>
        <p:nvSpPr>
          <p:cNvPr name="TextBox 10" id="10"/>
          <p:cNvSpPr txBox="true"/>
          <p:nvPr/>
        </p:nvSpPr>
        <p:spPr>
          <a:xfrm rot="0">
            <a:off x="3563446" y="1892823"/>
            <a:ext cx="12390140" cy="5241926"/>
          </a:xfrm>
          <a:prstGeom prst="rect">
            <a:avLst/>
          </a:prstGeom>
        </p:spPr>
        <p:txBody>
          <a:bodyPr anchor="t" rtlCol="false" tIns="0" lIns="0" bIns="0" rIns="0">
            <a:spAutoFit/>
          </a:bodyPr>
          <a:lstStyle/>
          <a:p>
            <a:pPr algn="r">
              <a:lnSpc>
                <a:spcPts val="13999"/>
              </a:lnSpc>
            </a:pPr>
            <a:r>
              <a:rPr lang="en-US" sz="9999">
                <a:solidFill>
                  <a:srgbClr val="000000"/>
                </a:solidFill>
                <a:latin typeface="Fredoka One"/>
              </a:rPr>
              <a:t>DATA MINING  FOR AIRLINE SATISFACTION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5294034" cy="8229600"/>
            <a:chOff x="0" y="0"/>
            <a:chExt cx="4970565" cy="2674622"/>
          </a:xfrm>
        </p:grpSpPr>
        <p:sp>
          <p:nvSpPr>
            <p:cNvPr name="Freeform 6" id="6"/>
            <p:cNvSpPr/>
            <p:nvPr/>
          </p:nvSpPr>
          <p:spPr>
            <a:xfrm flipH="false" flipV="false" rot="0">
              <a:off x="0" y="0"/>
              <a:ext cx="4970565" cy="2674622"/>
            </a:xfrm>
            <a:custGeom>
              <a:avLst/>
              <a:gdLst/>
              <a:ahLst/>
              <a:cxnLst/>
              <a:rect r="r" b="b" t="t" l="l"/>
              <a:pathLst>
                <a:path h="2674622" w="4970565">
                  <a:moveTo>
                    <a:pt x="25310" y="0"/>
                  </a:moveTo>
                  <a:lnTo>
                    <a:pt x="4945255" y="0"/>
                  </a:lnTo>
                  <a:cubicBezTo>
                    <a:pt x="4951968" y="0"/>
                    <a:pt x="4958405" y="2667"/>
                    <a:pt x="4963152" y="7413"/>
                  </a:cubicBezTo>
                  <a:cubicBezTo>
                    <a:pt x="4967899" y="12160"/>
                    <a:pt x="4970565" y="18598"/>
                    <a:pt x="4970565" y="25310"/>
                  </a:cubicBezTo>
                  <a:lnTo>
                    <a:pt x="4970565" y="2649312"/>
                  </a:lnTo>
                  <a:cubicBezTo>
                    <a:pt x="4970565" y="2663291"/>
                    <a:pt x="4959233" y="2674622"/>
                    <a:pt x="4945255" y="2674622"/>
                  </a:cubicBezTo>
                  <a:lnTo>
                    <a:pt x="25310" y="2674622"/>
                  </a:lnTo>
                  <a:cubicBezTo>
                    <a:pt x="11332" y="2674622"/>
                    <a:pt x="0" y="2663291"/>
                    <a:pt x="0" y="2649312"/>
                  </a:cubicBezTo>
                  <a:lnTo>
                    <a:pt x="0" y="25310"/>
                  </a:lnTo>
                  <a:cubicBezTo>
                    <a:pt x="0" y="11332"/>
                    <a:pt x="11332" y="0"/>
                    <a:pt x="2531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970565" cy="272224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793260" y="1696929"/>
            <a:ext cx="13666036"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One"/>
              </a:rPr>
              <a:t>DATA VISUALIZATION</a:t>
            </a:r>
          </a:p>
        </p:txBody>
      </p:sp>
      <p:sp>
        <p:nvSpPr>
          <p:cNvPr name="Freeform 9" id="9"/>
          <p:cNvSpPr/>
          <p:nvPr/>
        </p:nvSpPr>
        <p:spPr>
          <a:xfrm flipH="true" flipV="false" rot="0">
            <a:off x="14431836" y="5702803"/>
            <a:ext cx="3238099" cy="4288872"/>
          </a:xfrm>
          <a:custGeom>
            <a:avLst/>
            <a:gdLst/>
            <a:ahLst/>
            <a:cxnLst/>
            <a:rect r="r" b="b" t="t" l="l"/>
            <a:pathLst>
              <a:path h="4288872" w="3238099">
                <a:moveTo>
                  <a:pt x="3238099" y="0"/>
                </a:moveTo>
                <a:lnTo>
                  <a:pt x="0" y="0"/>
                </a:lnTo>
                <a:lnTo>
                  <a:pt x="0" y="4288872"/>
                </a:lnTo>
                <a:lnTo>
                  <a:pt x="3238099" y="4288872"/>
                </a:lnTo>
                <a:lnTo>
                  <a:pt x="323809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285140" y="3260793"/>
            <a:ext cx="14174156" cy="4817345"/>
          </a:xfrm>
          <a:prstGeom prst="rect">
            <a:avLst/>
          </a:prstGeom>
        </p:spPr>
        <p:txBody>
          <a:bodyPr anchor="t" rtlCol="false" tIns="0" lIns="0" bIns="0" rIns="0">
            <a:spAutoFit/>
          </a:bodyPr>
          <a:lstStyle/>
          <a:p>
            <a:pPr marL="653276" indent="-326638" lvl="1">
              <a:lnSpc>
                <a:spcPts val="4236"/>
              </a:lnSpc>
              <a:buFont typeface="Arial"/>
              <a:buChar char="•"/>
            </a:pPr>
            <a:r>
              <a:rPr lang="en-US" sz="3025">
                <a:solidFill>
                  <a:srgbClr val="000000"/>
                </a:solidFill>
                <a:latin typeface="Raleway"/>
              </a:rPr>
              <a:t>Distribution of Customer Satisfaction</a:t>
            </a:r>
          </a:p>
          <a:p>
            <a:pPr marL="653276" indent="-326638" lvl="1">
              <a:lnSpc>
                <a:spcPts val="4236"/>
              </a:lnSpc>
              <a:buFont typeface="Arial"/>
              <a:buChar char="•"/>
            </a:pPr>
            <a:r>
              <a:rPr lang="en-US" sz="3025">
                <a:solidFill>
                  <a:srgbClr val="000000"/>
                </a:solidFill>
                <a:latin typeface="Raleway"/>
              </a:rPr>
              <a:t>Distribution of 'Gender' and its influence on satisfaction levels</a:t>
            </a:r>
          </a:p>
          <a:p>
            <a:pPr marL="653276" indent="-326638" lvl="1">
              <a:lnSpc>
                <a:spcPts val="4236"/>
              </a:lnSpc>
              <a:buFont typeface="Arial"/>
              <a:buChar char="•"/>
            </a:pPr>
            <a:r>
              <a:rPr lang="en-US" sz="3025">
                <a:solidFill>
                  <a:srgbClr val="000000"/>
                </a:solidFill>
                <a:latin typeface="Raleway"/>
              </a:rPr>
              <a:t>Distribution of 'Age' and its influence on satisfaction levels</a:t>
            </a:r>
          </a:p>
          <a:p>
            <a:pPr marL="653276" indent="-326638" lvl="1">
              <a:lnSpc>
                <a:spcPts val="4236"/>
              </a:lnSpc>
              <a:buFont typeface="Arial"/>
              <a:buChar char="•"/>
            </a:pPr>
            <a:r>
              <a:rPr lang="en-US" sz="3025">
                <a:solidFill>
                  <a:srgbClr val="000000"/>
                </a:solidFill>
                <a:latin typeface="Raleway"/>
              </a:rPr>
              <a:t>Sastifaction by Age and Gender 10</a:t>
            </a:r>
          </a:p>
          <a:p>
            <a:pPr marL="653276" indent="-326638" lvl="1">
              <a:lnSpc>
                <a:spcPts val="4236"/>
              </a:lnSpc>
              <a:buFont typeface="Arial"/>
              <a:buChar char="•"/>
            </a:pPr>
            <a:r>
              <a:rPr lang="en-US" sz="3025">
                <a:solidFill>
                  <a:srgbClr val="000000"/>
                </a:solidFill>
                <a:latin typeface="Raleway"/>
              </a:rPr>
              <a:t>Distribution of ‘Customer Type’ and its influence on satisfaction levels.</a:t>
            </a:r>
          </a:p>
          <a:p>
            <a:pPr marL="653276" indent="-326638" lvl="1">
              <a:lnSpc>
                <a:spcPts val="4236"/>
              </a:lnSpc>
              <a:buFont typeface="Arial"/>
              <a:buChar char="•"/>
            </a:pPr>
            <a:r>
              <a:rPr lang="en-US" sz="3025">
                <a:solidFill>
                  <a:srgbClr val="000000"/>
                </a:solidFill>
                <a:latin typeface="Raleway"/>
              </a:rPr>
              <a:t>Distribution of ‘Type of Travel’ and ‘Travel Class ’ </a:t>
            </a:r>
          </a:p>
          <a:p>
            <a:pPr marL="653276" indent="-326638" lvl="1">
              <a:lnSpc>
                <a:spcPts val="4236"/>
              </a:lnSpc>
              <a:buFont typeface="Arial"/>
              <a:buChar char="•"/>
            </a:pPr>
            <a:r>
              <a:rPr lang="en-US" sz="3025">
                <a:solidFill>
                  <a:srgbClr val="000000"/>
                </a:solidFill>
                <a:latin typeface="Raleway"/>
              </a:rPr>
              <a:t>Distribution of Flight Distance</a:t>
            </a:r>
          </a:p>
          <a:p>
            <a:pPr marL="653276" indent="-326638" lvl="1">
              <a:lnSpc>
                <a:spcPts val="4236"/>
              </a:lnSpc>
              <a:buFont typeface="Arial"/>
              <a:buChar char="•"/>
            </a:pPr>
            <a:r>
              <a:rPr lang="en-US" sz="3025">
                <a:solidFill>
                  <a:srgbClr val="000000"/>
                </a:solidFill>
                <a:latin typeface="Raleway"/>
              </a:rPr>
              <a:t>Service quality analysis</a:t>
            </a:r>
          </a:p>
          <a:p>
            <a:pPr marL="653276" indent="-326638" lvl="1">
              <a:lnSpc>
                <a:spcPts val="4236"/>
              </a:lnSpc>
              <a:buFont typeface="Arial"/>
              <a:buChar char="•"/>
            </a:pPr>
            <a:r>
              <a:rPr lang="en-US" sz="3025">
                <a:solidFill>
                  <a:srgbClr val="000000"/>
                </a:solidFill>
                <a:latin typeface="Raleway"/>
              </a:rPr>
              <a:t>Correlation between delays (departure and arrival) and satisfaction levels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85140" y="1992947"/>
            <a:ext cx="7193856" cy="5435684"/>
          </a:xfrm>
          <a:custGeom>
            <a:avLst/>
            <a:gdLst/>
            <a:ahLst/>
            <a:cxnLst/>
            <a:rect r="r" b="b" t="t" l="l"/>
            <a:pathLst>
              <a:path h="5435684" w="7193856">
                <a:moveTo>
                  <a:pt x="0" y="0"/>
                </a:moveTo>
                <a:lnTo>
                  <a:pt x="7193856" y="0"/>
                </a:lnTo>
                <a:lnTo>
                  <a:pt x="7193856" y="5435684"/>
                </a:lnTo>
                <a:lnTo>
                  <a:pt x="0" y="5435684"/>
                </a:lnTo>
                <a:lnTo>
                  <a:pt x="0" y="0"/>
                </a:lnTo>
                <a:close/>
              </a:path>
            </a:pathLst>
          </a:custGeom>
          <a:blipFill>
            <a:blip r:embed="rId4"/>
            <a:stretch>
              <a:fillRect l="0" t="0" r="0" b="0"/>
            </a:stretch>
          </a:blipFill>
        </p:spPr>
      </p:sp>
      <p:sp>
        <p:nvSpPr>
          <p:cNvPr name="Freeform 9" id="9"/>
          <p:cNvSpPr/>
          <p:nvPr/>
        </p:nvSpPr>
        <p:spPr>
          <a:xfrm flipH="false" flipV="false" rot="0">
            <a:off x="9652147" y="1992947"/>
            <a:ext cx="7350713" cy="5945281"/>
          </a:xfrm>
          <a:custGeom>
            <a:avLst/>
            <a:gdLst/>
            <a:ahLst/>
            <a:cxnLst/>
            <a:rect r="r" b="b" t="t" l="l"/>
            <a:pathLst>
              <a:path h="5945281" w="7350713">
                <a:moveTo>
                  <a:pt x="0" y="0"/>
                </a:moveTo>
                <a:lnTo>
                  <a:pt x="7350713" y="0"/>
                </a:lnTo>
                <a:lnTo>
                  <a:pt x="7350713" y="5945281"/>
                </a:lnTo>
                <a:lnTo>
                  <a:pt x="0" y="5945281"/>
                </a:lnTo>
                <a:lnTo>
                  <a:pt x="0" y="0"/>
                </a:lnTo>
                <a:close/>
              </a:path>
            </a:pathLst>
          </a:custGeom>
          <a:blipFill>
            <a:blip r:embed="rId5"/>
            <a:stretch>
              <a:fillRect l="0" t="0" r="0" b="0"/>
            </a:stretch>
          </a:blipFill>
        </p:spPr>
      </p:sp>
      <p:sp>
        <p:nvSpPr>
          <p:cNvPr name="TextBox 10" id="10"/>
          <p:cNvSpPr txBox="true"/>
          <p:nvPr/>
        </p:nvSpPr>
        <p:spPr>
          <a:xfrm rot="0">
            <a:off x="2067682" y="603420"/>
            <a:ext cx="13478107" cy="764835"/>
          </a:xfrm>
          <a:prstGeom prst="rect">
            <a:avLst/>
          </a:prstGeom>
        </p:spPr>
        <p:txBody>
          <a:bodyPr anchor="t" rtlCol="false" tIns="0" lIns="0" bIns="0" rIns="0">
            <a:spAutoFit/>
          </a:bodyPr>
          <a:lstStyle/>
          <a:p>
            <a:pPr algn="ctr">
              <a:lnSpc>
                <a:spcPts val="6258"/>
              </a:lnSpc>
            </a:pPr>
            <a:r>
              <a:rPr lang="en-US" sz="4470">
                <a:solidFill>
                  <a:srgbClr val="000000"/>
                </a:solidFill>
                <a:latin typeface="Fredoka One"/>
              </a:rPr>
              <a:t>DISTRIBUTION OF CUSTOMER SATISFACTION</a:t>
            </a:r>
          </a:p>
        </p:txBody>
      </p:sp>
      <p:sp>
        <p:nvSpPr>
          <p:cNvPr name="TextBox 11" id="11"/>
          <p:cNvSpPr txBox="true"/>
          <p:nvPr/>
        </p:nvSpPr>
        <p:spPr>
          <a:xfrm rot="0">
            <a:off x="1285140" y="7986647"/>
            <a:ext cx="15380066" cy="1598994"/>
          </a:xfrm>
          <a:prstGeom prst="rect">
            <a:avLst/>
          </a:prstGeom>
        </p:spPr>
        <p:txBody>
          <a:bodyPr anchor="t" rtlCol="false" tIns="0" lIns="0" bIns="0" rIns="0">
            <a:spAutoFit/>
          </a:bodyPr>
          <a:lstStyle/>
          <a:p>
            <a:pPr>
              <a:lnSpc>
                <a:spcPts val="4236"/>
              </a:lnSpc>
            </a:pPr>
            <a:r>
              <a:rPr lang="en-US" sz="3025">
                <a:solidFill>
                  <a:srgbClr val="000000"/>
                </a:solidFill>
                <a:latin typeface="Raleway"/>
              </a:rPr>
              <a:t> This analysis reveals that the number of dissatisfied passengers exceeds that of satisfied passengers by a noticeable margin, indicating an imbalance in our train data.</a:t>
            </a:r>
          </a:p>
          <a:p>
            <a:pPr>
              <a:lnSpc>
                <a:spcPts val="423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087837" y="2696348"/>
            <a:ext cx="14112325" cy="5559861"/>
          </a:xfrm>
          <a:custGeom>
            <a:avLst/>
            <a:gdLst/>
            <a:ahLst/>
            <a:cxnLst/>
            <a:rect r="r" b="b" t="t" l="l"/>
            <a:pathLst>
              <a:path h="5559861" w="14112325">
                <a:moveTo>
                  <a:pt x="0" y="0"/>
                </a:moveTo>
                <a:lnTo>
                  <a:pt x="14112326" y="0"/>
                </a:lnTo>
                <a:lnTo>
                  <a:pt x="14112326" y="5559861"/>
                </a:lnTo>
                <a:lnTo>
                  <a:pt x="0" y="5559861"/>
                </a:lnTo>
                <a:lnTo>
                  <a:pt x="0" y="0"/>
                </a:lnTo>
                <a:close/>
              </a:path>
            </a:pathLst>
          </a:custGeom>
          <a:blipFill>
            <a:blip r:embed="rId4"/>
            <a:stretch>
              <a:fillRect l="0" t="0" r="0" b="0"/>
            </a:stretch>
          </a:blipFill>
        </p:spPr>
      </p:sp>
      <p:sp>
        <p:nvSpPr>
          <p:cNvPr name="TextBox 9" id="9"/>
          <p:cNvSpPr txBox="true"/>
          <p:nvPr/>
        </p:nvSpPr>
        <p:spPr>
          <a:xfrm rot="0">
            <a:off x="3203944" y="794050"/>
            <a:ext cx="11880112" cy="1434725"/>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'GENDER' AND ITS INFLUENCE ON SATISFACTION LEVELS</a:t>
            </a:r>
          </a:p>
        </p:txBody>
      </p:sp>
      <p:sp>
        <p:nvSpPr>
          <p:cNvPr name="TextBox 10" id="10"/>
          <p:cNvSpPr txBox="true"/>
          <p:nvPr/>
        </p:nvSpPr>
        <p:spPr>
          <a:xfrm rot="0">
            <a:off x="1453967" y="8355804"/>
            <a:ext cx="15380066" cy="1062603"/>
          </a:xfrm>
          <a:prstGeom prst="rect">
            <a:avLst/>
          </a:prstGeom>
        </p:spPr>
        <p:txBody>
          <a:bodyPr anchor="t" rtlCol="false" tIns="0" lIns="0" bIns="0" rIns="0">
            <a:spAutoFit/>
          </a:bodyPr>
          <a:lstStyle/>
          <a:p>
            <a:pPr>
              <a:lnSpc>
                <a:spcPts val="4236"/>
              </a:lnSpc>
            </a:pPr>
            <a:r>
              <a:rPr lang="en-US" sz="3025">
                <a:solidFill>
                  <a:srgbClr val="000000"/>
                </a:solidFill>
                <a:latin typeface="Raleway"/>
              </a:rPr>
              <a:t> The distribution of gender among passengers is nearly balanced, with a relatively equal representation of male and female travelers.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842637" y="3757155"/>
            <a:ext cx="12355251" cy="2723469"/>
          </a:xfrm>
          <a:custGeom>
            <a:avLst/>
            <a:gdLst/>
            <a:ahLst/>
            <a:cxnLst/>
            <a:rect r="r" b="b" t="t" l="l"/>
            <a:pathLst>
              <a:path h="2723469" w="12355251">
                <a:moveTo>
                  <a:pt x="0" y="0"/>
                </a:moveTo>
                <a:lnTo>
                  <a:pt x="12355251" y="0"/>
                </a:lnTo>
                <a:lnTo>
                  <a:pt x="12355251" y="2723469"/>
                </a:lnTo>
                <a:lnTo>
                  <a:pt x="0" y="2723469"/>
                </a:lnTo>
                <a:lnTo>
                  <a:pt x="0" y="0"/>
                </a:lnTo>
                <a:close/>
              </a:path>
            </a:pathLst>
          </a:custGeom>
          <a:blipFill>
            <a:blip r:embed="rId4"/>
            <a:stretch>
              <a:fillRect l="0" t="0" r="0" b="0"/>
            </a:stretch>
          </a:blipFill>
        </p:spPr>
      </p:sp>
      <p:sp>
        <p:nvSpPr>
          <p:cNvPr name="TextBox 9" id="9"/>
          <p:cNvSpPr txBox="true"/>
          <p:nvPr/>
        </p:nvSpPr>
        <p:spPr>
          <a:xfrm rot="0">
            <a:off x="3203944" y="794050"/>
            <a:ext cx="11880112" cy="1434725"/>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'GENDER' AND ITS INFLUENCE ON SATISFACTION LEVELS</a:t>
            </a:r>
          </a:p>
        </p:txBody>
      </p:sp>
      <p:sp>
        <p:nvSpPr>
          <p:cNvPr name="TextBox 10" id="10"/>
          <p:cNvSpPr txBox="true"/>
          <p:nvPr/>
        </p:nvSpPr>
        <p:spPr>
          <a:xfrm rot="0">
            <a:off x="3203944" y="7420608"/>
            <a:ext cx="15380066" cy="1598994"/>
          </a:xfrm>
          <a:prstGeom prst="rect">
            <a:avLst/>
          </a:prstGeom>
        </p:spPr>
        <p:txBody>
          <a:bodyPr anchor="t" rtlCol="false" tIns="0" lIns="0" bIns="0" rIns="0">
            <a:spAutoFit/>
          </a:bodyPr>
          <a:lstStyle/>
          <a:p>
            <a:pPr>
              <a:lnSpc>
                <a:spcPts val="4236"/>
              </a:lnSpc>
            </a:pPr>
            <a:r>
              <a:rPr lang="en-US" sz="3025">
                <a:solidFill>
                  <a:srgbClr val="000000"/>
                </a:solidFill>
                <a:latin typeface="Raleway"/>
              </a:rPr>
              <a:t> There are 22534 satisfied and 30193 dissatisfied female customer.</a:t>
            </a:r>
          </a:p>
          <a:p>
            <a:pPr>
              <a:lnSpc>
                <a:spcPts val="4236"/>
              </a:lnSpc>
            </a:pPr>
            <a:r>
              <a:rPr lang="en-US" sz="3025">
                <a:solidFill>
                  <a:srgbClr val="000000"/>
                </a:solidFill>
                <a:latin typeface="Raleway"/>
              </a:rPr>
              <a:t> There are 22491 satisfied and 28868 dissatisfied male customer.</a:t>
            </a:r>
          </a:p>
          <a:p>
            <a:pPr>
              <a:lnSpc>
                <a:spcPts val="423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232825" y="2478862"/>
            <a:ext cx="13529394" cy="5631250"/>
          </a:xfrm>
          <a:custGeom>
            <a:avLst/>
            <a:gdLst/>
            <a:ahLst/>
            <a:cxnLst/>
            <a:rect r="r" b="b" t="t" l="l"/>
            <a:pathLst>
              <a:path h="5631250" w="13529394">
                <a:moveTo>
                  <a:pt x="0" y="0"/>
                </a:moveTo>
                <a:lnTo>
                  <a:pt x="13529394" y="0"/>
                </a:lnTo>
                <a:lnTo>
                  <a:pt x="13529394" y="5631251"/>
                </a:lnTo>
                <a:lnTo>
                  <a:pt x="0" y="5631251"/>
                </a:lnTo>
                <a:lnTo>
                  <a:pt x="0" y="0"/>
                </a:lnTo>
                <a:close/>
              </a:path>
            </a:pathLst>
          </a:custGeom>
          <a:blipFill>
            <a:blip r:embed="rId4"/>
            <a:stretch>
              <a:fillRect l="0" t="0" r="0" b="0"/>
            </a:stretch>
          </a:blipFill>
        </p:spPr>
      </p:sp>
      <p:sp>
        <p:nvSpPr>
          <p:cNvPr name="TextBox 9" id="9"/>
          <p:cNvSpPr txBox="true"/>
          <p:nvPr/>
        </p:nvSpPr>
        <p:spPr>
          <a:xfrm rot="0">
            <a:off x="3203944" y="794050"/>
            <a:ext cx="11880112" cy="1434725"/>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'GENDER' AND ITS INFLUENCE ON SATISFACTION LEVELS</a:t>
            </a:r>
          </a:p>
        </p:txBody>
      </p:sp>
      <p:sp>
        <p:nvSpPr>
          <p:cNvPr name="TextBox 10" id="10"/>
          <p:cNvSpPr txBox="true"/>
          <p:nvPr/>
        </p:nvSpPr>
        <p:spPr>
          <a:xfrm rot="0">
            <a:off x="1285140" y="8043438"/>
            <a:ext cx="16167599" cy="1598994"/>
          </a:xfrm>
          <a:prstGeom prst="rect">
            <a:avLst/>
          </a:prstGeom>
        </p:spPr>
        <p:txBody>
          <a:bodyPr anchor="t" rtlCol="false" tIns="0" lIns="0" bIns="0" rIns="0">
            <a:spAutoFit/>
          </a:bodyPr>
          <a:lstStyle/>
          <a:p>
            <a:pPr>
              <a:lnSpc>
                <a:spcPts val="4236"/>
              </a:lnSpc>
            </a:pPr>
            <a:r>
              <a:rPr lang="en-US" sz="3025">
                <a:solidFill>
                  <a:srgbClr val="000000"/>
                </a:solidFill>
                <a:latin typeface="Raleway"/>
              </a:rPr>
              <a:t> In general, the data indicates an even distribution of satisfaction between genders, with a slightly higher percentage of satisfied individuals in both male and female groups.</a:t>
            </a:r>
          </a:p>
          <a:p>
            <a:pPr>
              <a:lnSpc>
                <a:spcPts val="423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765008" y="2543092"/>
            <a:ext cx="10757984" cy="5791466"/>
          </a:xfrm>
          <a:custGeom>
            <a:avLst/>
            <a:gdLst/>
            <a:ahLst/>
            <a:cxnLst/>
            <a:rect r="r" b="b" t="t" l="l"/>
            <a:pathLst>
              <a:path h="5791466" w="10757984">
                <a:moveTo>
                  <a:pt x="0" y="0"/>
                </a:moveTo>
                <a:lnTo>
                  <a:pt x="10757984" y="0"/>
                </a:lnTo>
                <a:lnTo>
                  <a:pt x="10757984" y="5791466"/>
                </a:lnTo>
                <a:lnTo>
                  <a:pt x="0" y="5791466"/>
                </a:lnTo>
                <a:lnTo>
                  <a:pt x="0" y="0"/>
                </a:lnTo>
                <a:close/>
              </a:path>
            </a:pathLst>
          </a:custGeom>
          <a:blipFill>
            <a:blip r:embed="rId4"/>
            <a:stretch>
              <a:fillRect l="0" t="0" r="0" b="0"/>
            </a:stretch>
          </a:blipFill>
        </p:spPr>
      </p:sp>
      <p:sp>
        <p:nvSpPr>
          <p:cNvPr name="TextBox 9" id="9"/>
          <p:cNvSpPr txBox="true"/>
          <p:nvPr/>
        </p:nvSpPr>
        <p:spPr>
          <a:xfrm rot="0">
            <a:off x="3203944" y="794050"/>
            <a:ext cx="11880112" cy="1434725"/>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'AGE' AND ITS INFLUENCE ON SATISFACTION LEVELS</a:t>
            </a:r>
          </a:p>
        </p:txBody>
      </p:sp>
      <p:sp>
        <p:nvSpPr>
          <p:cNvPr name="TextBox 10" id="10"/>
          <p:cNvSpPr txBox="true"/>
          <p:nvPr/>
        </p:nvSpPr>
        <p:spPr>
          <a:xfrm rot="0">
            <a:off x="1091701" y="8267883"/>
            <a:ext cx="16167599" cy="1062603"/>
          </a:xfrm>
          <a:prstGeom prst="rect">
            <a:avLst/>
          </a:prstGeom>
        </p:spPr>
        <p:txBody>
          <a:bodyPr anchor="t" rtlCol="false" tIns="0" lIns="0" bIns="0" rIns="0">
            <a:spAutoFit/>
          </a:bodyPr>
          <a:lstStyle/>
          <a:p>
            <a:pPr>
              <a:lnSpc>
                <a:spcPts val="4236"/>
              </a:lnSpc>
            </a:pPr>
            <a:r>
              <a:rPr lang="en-US" sz="3025">
                <a:solidFill>
                  <a:srgbClr val="000000"/>
                </a:solidFill>
                <a:latin typeface="Raleway"/>
              </a:rPr>
              <a:t> The individuals in the dataset span a wide range of ages, from 7 to 85 years old. This broad age range reflects the diversity of generations.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332938" y="2995676"/>
            <a:ext cx="4221747" cy="4661852"/>
          </a:xfrm>
          <a:custGeom>
            <a:avLst/>
            <a:gdLst/>
            <a:ahLst/>
            <a:cxnLst/>
            <a:rect r="r" b="b" t="t" l="l"/>
            <a:pathLst>
              <a:path h="4661852" w="4221747">
                <a:moveTo>
                  <a:pt x="0" y="0"/>
                </a:moveTo>
                <a:lnTo>
                  <a:pt x="4221747" y="0"/>
                </a:lnTo>
                <a:lnTo>
                  <a:pt x="4221747" y="4661853"/>
                </a:lnTo>
                <a:lnTo>
                  <a:pt x="0" y="4661853"/>
                </a:lnTo>
                <a:lnTo>
                  <a:pt x="0" y="0"/>
                </a:lnTo>
                <a:close/>
              </a:path>
            </a:pathLst>
          </a:custGeom>
          <a:blipFill>
            <a:blip r:embed="rId4"/>
            <a:stretch>
              <a:fillRect l="0" t="0" r="0" b="0"/>
            </a:stretch>
          </a:blipFill>
        </p:spPr>
      </p:sp>
      <p:sp>
        <p:nvSpPr>
          <p:cNvPr name="Freeform 9" id="9"/>
          <p:cNvSpPr/>
          <p:nvPr/>
        </p:nvSpPr>
        <p:spPr>
          <a:xfrm flipH="false" flipV="false" rot="0">
            <a:off x="8045954" y="2270026"/>
            <a:ext cx="9213346" cy="5697727"/>
          </a:xfrm>
          <a:custGeom>
            <a:avLst/>
            <a:gdLst/>
            <a:ahLst/>
            <a:cxnLst/>
            <a:rect r="r" b="b" t="t" l="l"/>
            <a:pathLst>
              <a:path h="5697727" w="9213346">
                <a:moveTo>
                  <a:pt x="0" y="0"/>
                </a:moveTo>
                <a:lnTo>
                  <a:pt x="9213346" y="0"/>
                </a:lnTo>
                <a:lnTo>
                  <a:pt x="9213346" y="5697727"/>
                </a:lnTo>
                <a:lnTo>
                  <a:pt x="0" y="5697727"/>
                </a:lnTo>
                <a:lnTo>
                  <a:pt x="0" y="0"/>
                </a:lnTo>
                <a:close/>
              </a:path>
            </a:pathLst>
          </a:custGeom>
          <a:blipFill>
            <a:blip r:embed="rId5"/>
            <a:stretch>
              <a:fillRect l="0" t="0" r="0" b="0"/>
            </a:stretch>
          </a:blipFill>
        </p:spPr>
      </p:sp>
      <p:sp>
        <p:nvSpPr>
          <p:cNvPr name="TextBox 10" id="10"/>
          <p:cNvSpPr txBox="true"/>
          <p:nvPr/>
        </p:nvSpPr>
        <p:spPr>
          <a:xfrm rot="0">
            <a:off x="544403" y="381828"/>
            <a:ext cx="6441210" cy="2161264"/>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'AGE' AND ITS INFLUENCE ON SATISFACTION LEVELS</a:t>
            </a:r>
          </a:p>
        </p:txBody>
      </p:sp>
      <p:sp>
        <p:nvSpPr>
          <p:cNvPr name="TextBox 11" id="11"/>
          <p:cNvSpPr txBox="true"/>
          <p:nvPr/>
        </p:nvSpPr>
        <p:spPr>
          <a:xfrm rot="0">
            <a:off x="9428104" y="776097"/>
            <a:ext cx="8905801" cy="605905"/>
          </a:xfrm>
          <a:prstGeom prst="rect">
            <a:avLst/>
          </a:prstGeom>
        </p:spPr>
        <p:txBody>
          <a:bodyPr anchor="t" rtlCol="false" tIns="0" lIns="0" bIns="0" rIns="0">
            <a:spAutoFit/>
          </a:bodyPr>
          <a:lstStyle/>
          <a:p>
            <a:pPr algn="ctr">
              <a:lnSpc>
                <a:spcPts val="4969"/>
              </a:lnSpc>
            </a:pPr>
            <a:r>
              <a:rPr lang="en-US" sz="3549">
                <a:solidFill>
                  <a:srgbClr val="000000"/>
                </a:solidFill>
                <a:latin typeface="Fredoka One"/>
              </a:rPr>
              <a:t>PREDOMINANT AGE GROUP </a:t>
            </a:r>
          </a:p>
        </p:txBody>
      </p:sp>
      <p:sp>
        <p:nvSpPr>
          <p:cNvPr name="TextBox 12" id="12"/>
          <p:cNvSpPr txBox="true"/>
          <p:nvPr/>
        </p:nvSpPr>
        <p:spPr>
          <a:xfrm rot="0">
            <a:off x="1285140" y="8043438"/>
            <a:ext cx="16167599" cy="1598994"/>
          </a:xfrm>
          <a:prstGeom prst="rect">
            <a:avLst/>
          </a:prstGeom>
        </p:spPr>
        <p:txBody>
          <a:bodyPr anchor="t" rtlCol="false" tIns="0" lIns="0" bIns="0" rIns="0">
            <a:spAutoFit/>
          </a:bodyPr>
          <a:lstStyle/>
          <a:p>
            <a:pPr>
              <a:lnSpc>
                <a:spcPts val="4236"/>
              </a:lnSpc>
            </a:pPr>
            <a:r>
              <a:rPr lang="en-US" sz="3025">
                <a:solidFill>
                  <a:srgbClr val="000000"/>
                </a:solidFill>
                <a:latin typeface="Raleway"/>
              </a:rPr>
              <a:t>Overall, the data exhibits a diverse distribution across various age groups, with a notable concentration in the '41-50,' '21-30,' and '31-40' categories. Meanwhile, the '0-20' group. Although they are the smallest, still represents a significant portion of the dataset.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21094" y="2903648"/>
            <a:ext cx="9372800" cy="4965527"/>
          </a:xfrm>
          <a:custGeom>
            <a:avLst/>
            <a:gdLst/>
            <a:ahLst/>
            <a:cxnLst/>
            <a:rect r="r" b="b" t="t" l="l"/>
            <a:pathLst>
              <a:path h="4965527" w="9372800">
                <a:moveTo>
                  <a:pt x="0" y="0"/>
                </a:moveTo>
                <a:lnTo>
                  <a:pt x="9372800" y="0"/>
                </a:lnTo>
                <a:lnTo>
                  <a:pt x="9372800" y="4965527"/>
                </a:lnTo>
                <a:lnTo>
                  <a:pt x="0" y="4965527"/>
                </a:lnTo>
                <a:lnTo>
                  <a:pt x="0" y="0"/>
                </a:lnTo>
                <a:close/>
              </a:path>
            </a:pathLst>
          </a:custGeom>
          <a:blipFill>
            <a:blip r:embed="rId4"/>
            <a:stretch>
              <a:fillRect l="0" t="0" r="0" b="0"/>
            </a:stretch>
          </a:blipFill>
        </p:spPr>
      </p:sp>
      <p:sp>
        <p:nvSpPr>
          <p:cNvPr name="TextBox 9" id="9"/>
          <p:cNvSpPr txBox="true"/>
          <p:nvPr/>
        </p:nvSpPr>
        <p:spPr>
          <a:xfrm rot="0">
            <a:off x="544403" y="459675"/>
            <a:ext cx="9549491" cy="1356878"/>
          </a:xfrm>
          <a:prstGeom prst="rect">
            <a:avLst/>
          </a:prstGeom>
        </p:spPr>
        <p:txBody>
          <a:bodyPr anchor="t" rtlCol="false" tIns="0" lIns="0" bIns="0" rIns="0">
            <a:spAutoFit/>
          </a:bodyPr>
          <a:lstStyle/>
          <a:p>
            <a:pPr algn="ctr">
              <a:lnSpc>
                <a:spcPts val="5446"/>
              </a:lnSpc>
            </a:pPr>
            <a:r>
              <a:rPr lang="en-US" sz="3890">
                <a:solidFill>
                  <a:srgbClr val="000000"/>
                </a:solidFill>
                <a:latin typeface="Fredoka One"/>
              </a:rPr>
              <a:t>DISTRIBUTION OF 'AGE' AND ITS INFLUENCE ON SATISFACTION LEVELS</a:t>
            </a:r>
          </a:p>
        </p:txBody>
      </p:sp>
      <p:sp>
        <p:nvSpPr>
          <p:cNvPr name="TextBox 10" id="10"/>
          <p:cNvSpPr txBox="true"/>
          <p:nvPr/>
        </p:nvSpPr>
        <p:spPr>
          <a:xfrm rot="0">
            <a:off x="9428104" y="776097"/>
            <a:ext cx="8905801" cy="605905"/>
          </a:xfrm>
          <a:prstGeom prst="rect">
            <a:avLst/>
          </a:prstGeom>
        </p:spPr>
        <p:txBody>
          <a:bodyPr anchor="t" rtlCol="false" tIns="0" lIns="0" bIns="0" rIns="0">
            <a:spAutoFit/>
          </a:bodyPr>
          <a:lstStyle/>
          <a:p>
            <a:pPr algn="ctr">
              <a:lnSpc>
                <a:spcPts val="4969"/>
              </a:lnSpc>
            </a:pPr>
            <a:r>
              <a:rPr lang="en-US" sz="3549">
                <a:solidFill>
                  <a:srgbClr val="000000"/>
                </a:solidFill>
                <a:latin typeface="Fredoka One"/>
              </a:rPr>
              <a:t>PREDOMINANT AGE GROUP </a:t>
            </a:r>
          </a:p>
        </p:txBody>
      </p:sp>
      <p:sp>
        <p:nvSpPr>
          <p:cNvPr name="TextBox 11" id="11"/>
          <p:cNvSpPr txBox="true"/>
          <p:nvPr/>
        </p:nvSpPr>
        <p:spPr>
          <a:xfrm rot="0">
            <a:off x="10552930" y="3118499"/>
            <a:ext cx="6983221" cy="5401724"/>
          </a:xfrm>
          <a:prstGeom prst="rect">
            <a:avLst/>
          </a:prstGeom>
        </p:spPr>
        <p:txBody>
          <a:bodyPr anchor="t" rtlCol="false" tIns="0" lIns="0" bIns="0" rIns="0">
            <a:spAutoFit/>
          </a:bodyPr>
          <a:lstStyle/>
          <a:p>
            <a:pPr>
              <a:lnSpc>
                <a:spcPts val="3887"/>
              </a:lnSpc>
            </a:pPr>
            <a:r>
              <a:rPr lang="en-US" sz="2777">
                <a:solidFill>
                  <a:srgbClr val="000000"/>
                </a:solidFill>
                <a:latin typeface="Raleway"/>
              </a:rPr>
              <a:t> To sum up, the data uncovers intriguing satisfaction patterns among various age groups. Higher satisfaction levels are observed in the 41-50 and 51-60 age brackets, whereas the 0-20 and 61+ age groups demonstrate larger proportions of individuals expressing neutrality or dissatisfaction. The 31-40 age group falls in the middle, suggesting a relatively balanced distribution of sentiments.</a:t>
            </a:r>
          </a:p>
          <a:p>
            <a:pPr>
              <a:lnSpc>
                <a:spcPts val="3887"/>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19436" y="2183537"/>
            <a:ext cx="4448340" cy="4302797"/>
          </a:xfrm>
          <a:custGeom>
            <a:avLst/>
            <a:gdLst/>
            <a:ahLst/>
            <a:cxnLst/>
            <a:rect r="r" b="b" t="t" l="l"/>
            <a:pathLst>
              <a:path h="4302797" w="4448340">
                <a:moveTo>
                  <a:pt x="0" y="0"/>
                </a:moveTo>
                <a:lnTo>
                  <a:pt x="4448340" y="0"/>
                </a:lnTo>
                <a:lnTo>
                  <a:pt x="4448340" y="4302798"/>
                </a:lnTo>
                <a:lnTo>
                  <a:pt x="0" y="4302798"/>
                </a:lnTo>
                <a:lnTo>
                  <a:pt x="0" y="0"/>
                </a:lnTo>
                <a:close/>
              </a:path>
            </a:pathLst>
          </a:custGeom>
          <a:blipFill>
            <a:blip r:embed="rId4"/>
            <a:stretch>
              <a:fillRect l="0" t="-24851" r="-142592" b="0"/>
            </a:stretch>
          </a:blipFill>
        </p:spPr>
      </p:sp>
      <p:sp>
        <p:nvSpPr>
          <p:cNvPr name="Freeform 9" id="9"/>
          <p:cNvSpPr/>
          <p:nvPr/>
        </p:nvSpPr>
        <p:spPr>
          <a:xfrm flipH="false" flipV="false" rot="0">
            <a:off x="5209807" y="2031555"/>
            <a:ext cx="12391524" cy="4606763"/>
          </a:xfrm>
          <a:custGeom>
            <a:avLst/>
            <a:gdLst/>
            <a:ahLst/>
            <a:cxnLst/>
            <a:rect r="r" b="b" t="t" l="l"/>
            <a:pathLst>
              <a:path h="4606763" w="12391524">
                <a:moveTo>
                  <a:pt x="0" y="0"/>
                </a:moveTo>
                <a:lnTo>
                  <a:pt x="12391524" y="0"/>
                </a:lnTo>
                <a:lnTo>
                  <a:pt x="12391524" y="4606762"/>
                </a:lnTo>
                <a:lnTo>
                  <a:pt x="0" y="4606762"/>
                </a:lnTo>
                <a:lnTo>
                  <a:pt x="0" y="0"/>
                </a:lnTo>
                <a:close/>
              </a:path>
            </a:pathLst>
          </a:custGeom>
          <a:blipFill>
            <a:blip r:embed="rId5"/>
            <a:stretch>
              <a:fillRect l="0" t="0" r="0" b="0"/>
            </a:stretch>
          </a:blipFill>
        </p:spPr>
      </p:sp>
      <p:sp>
        <p:nvSpPr>
          <p:cNvPr name="TextBox 10" id="10"/>
          <p:cNvSpPr txBox="true"/>
          <p:nvPr/>
        </p:nvSpPr>
        <p:spPr>
          <a:xfrm rot="0">
            <a:off x="3203944" y="694718"/>
            <a:ext cx="11880112"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SASTIFACTION BY AGE AND GENDER</a:t>
            </a:r>
          </a:p>
        </p:txBody>
      </p:sp>
      <p:sp>
        <p:nvSpPr>
          <p:cNvPr name="TextBox 11" id="11"/>
          <p:cNvSpPr txBox="true"/>
          <p:nvPr/>
        </p:nvSpPr>
        <p:spPr>
          <a:xfrm rot="0">
            <a:off x="1028700" y="7050211"/>
            <a:ext cx="16167599" cy="2671778"/>
          </a:xfrm>
          <a:prstGeom prst="rect">
            <a:avLst/>
          </a:prstGeom>
        </p:spPr>
        <p:txBody>
          <a:bodyPr anchor="t" rtlCol="false" tIns="0" lIns="0" bIns="0" rIns="0">
            <a:spAutoFit/>
          </a:bodyPr>
          <a:lstStyle/>
          <a:p>
            <a:pPr>
              <a:lnSpc>
                <a:spcPts val="4236"/>
              </a:lnSpc>
            </a:pPr>
            <a:r>
              <a:rPr lang="en-US" sz="3025">
                <a:solidFill>
                  <a:srgbClr val="000000"/>
                </a:solidFill>
                <a:latin typeface="Raleway"/>
              </a:rPr>
              <a:t> In a broader sense, the data suggests consistent satisfaction patterns between genders throughout various age groups, with only slight variations. Generally, younger age groups tend to show higher proportions of neutrality or dissatisfaction, whereas older age groups demonstrate elevated levels of satisfaction.</a:t>
            </a:r>
          </a:p>
          <a:p>
            <a:pPr>
              <a:lnSpc>
                <a:spcPts val="4236"/>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85140" y="2734057"/>
            <a:ext cx="6829765" cy="6829765"/>
          </a:xfrm>
          <a:custGeom>
            <a:avLst/>
            <a:gdLst/>
            <a:ahLst/>
            <a:cxnLst/>
            <a:rect r="r" b="b" t="t" l="l"/>
            <a:pathLst>
              <a:path h="6829765" w="6829765">
                <a:moveTo>
                  <a:pt x="0" y="0"/>
                </a:moveTo>
                <a:lnTo>
                  <a:pt x="6829764" y="0"/>
                </a:lnTo>
                <a:lnTo>
                  <a:pt x="6829764" y="6829765"/>
                </a:lnTo>
                <a:lnTo>
                  <a:pt x="0" y="6829765"/>
                </a:lnTo>
                <a:lnTo>
                  <a:pt x="0" y="0"/>
                </a:lnTo>
                <a:close/>
              </a:path>
            </a:pathLst>
          </a:custGeom>
          <a:blipFill>
            <a:blip r:embed="rId4"/>
            <a:stretch>
              <a:fillRect l="0" t="0" r="0" b="0"/>
            </a:stretch>
          </a:blipFill>
        </p:spPr>
      </p:sp>
      <p:sp>
        <p:nvSpPr>
          <p:cNvPr name="TextBox 9" id="9"/>
          <p:cNvSpPr txBox="true"/>
          <p:nvPr/>
        </p:nvSpPr>
        <p:spPr>
          <a:xfrm rot="0">
            <a:off x="482437" y="448614"/>
            <a:ext cx="16776863" cy="1434725"/>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‘CUSTOMER TYPE’ AND ITS INFLUENCE ON SATISFACTION LEVELS</a:t>
            </a:r>
          </a:p>
        </p:txBody>
      </p:sp>
      <p:sp>
        <p:nvSpPr>
          <p:cNvPr name="TextBox 10" id="10"/>
          <p:cNvSpPr txBox="true"/>
          <p:nvPr/>
        </p:nvSpPr>
        <p:spPr>
          <a:xfrm rot="0">
            <a:off x="9962281" y="4779713"/>
            <a:ext cx="6717200" cy="2671778"/>
          </a:xfrm>
          <a:prstGeom prst="rect">
            <a:avLst/>
          </a:prstGeom>
        </p:spPr>
        <p:txBody>
          <a:bodyPr anchor="t" rtlCol="false" tIns="0" lIns="0" bIns="0" rIns="0">
            <a:spAutoFit/>
          </a:bodyPr>
          <a:lstStyle/>
          <a:p>
            <a:pPr>
              <a:lnSpc>
                <a:spcPts val="4236"/>
              </a:lnSpc>
            </a:pPr>
            <a:r>
              <a:rPr lang="en-US" sz="3025">
                <a:solidFill>
                  <a:srgbClr val="000000"/>
                </a:solidFill>
                <a:latin typeface="Raleway"/>
              </a:rPr>
              <a:t> Most customers (over 80%) belong to the loyal customer category, underscoring a robust rate of customer retention.</a:t>
            </a:r>
          </a:p>
          <a:p>
            <a:pPr>
              <a:lnSpc>
                <a:spcPts val="4236"/>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895B2"/>
        </a:solidFill>
      </p:bgPr>
    </p:bg>
    <p:spTree>
      <p:nvGrpSpPr>
        <p:cNvPr id="1" name=""/>
        <p:cNvGrpSpPr/>
        <p:nvPr/>
      </p:nvGrpSpPr>
      <p:grpSpPr>
        <a:xfrm>
          <a:off x="0" y="0"/>
          <a:ext cx="0" cy="0"/>
          <a:chOff x="0" y="0"/>
          <a:chExt cx="0" cy="0"/>
        </a:xfrm>
      </p:grpSpPr>
      <p:grpSp>
        <p:nvGrpSpPr>
          <p:cNvPr name="Group 2" id="2"/>
          <p:cNvGrpSpPr/>
          <p:nvPr/>
        </p:nvGrpSpPr>
        <p:grpSpPr>
          <a:xfrm rot="0">
            <a:off x="1028700" y="502276"/>
            <a:ext cx="16230600" cy="9099490"/>
            <a:chOff x="0" y="0"/>
            <a:chExt cx="5274950" cy="2957337"/>
          </a:xfrm>
        </p:grpSpPr>
        <p:sp>
          <p:nvSpPr>
            <p:cNvPr name="Freeform 3" id="3"/>
            <p:cNvSpPr/>
            <p:nvPr/>
          </p:nvSpPr>
          <p:spPr>
            <a:xfrm flipH="false" flipV="false" rot="0">
              <a:off x="0" y="0"/>
              <a:ext cx="5274950" cy="2957337"/>
            </a:xfrm>
            <a:custGeom>
              <a:avLst/>
              <a:gdLst/>
              <a:ahLst/>
              <a:cxnLst/>
              <a:rect r="r" b="b" t="t" l="l"/>
              <a:pathLst>
                <a:path h="2957337" w="5274950">
                  <a:moveTo>
                    <a:pt x="23850" y="0"/>
                  </a:moveTo>
                  <a:lnTo>
                    <a:pt x="5251100" y="0"/>
                  </a:lnTo>
                  <a:cubicBezTo>
                    <a:pt x="5264272" y="0"/>
                    <a:pt x="5274950" y="10678"/>
                    <a:pt x="5274950" y="23850"/>
                  </a:cubicBezTo>
                  <a:lnTo>
                    <a:pt x="5274950" y="2933487"/>
                  </a:lnTo>
                  <a:cubicBezTo>
                    <a:pt x="5274950" y="2939813"/>
                    <a:pt x="5272437" y="2945879"/>
                    <a:pt x="5267964" y="2950352"/>
                  </a:cubicBezTo>
                  <a:cubicBezTo>
                    <a:pt x="5263492" y="2954824"/>
                    <a:pt x="5257425" y="2957337"/>
                    <a:pt x="5251100" y="2957337"/>
                  </a:cubicBezTo>
                  <a:lnTo>
                    <a:pt x="23850" y="2957337"/>
                  </a:lnTo>
                  <a:cubicBezTo>
                    <a:pt x="17524" y="2957337"/>
                    <a:pt x="11458" y="2954824"/>
                    <a:pt x="6985" y="2950352"/>
                  </a:cubicBezTo>
                  <a:cubicBezTo>
                    <a:pt x="2513" y="2945879"/>
                    <a:pt x="0" y="2939813"/>
                    <a:pt x="0" y="2933487"/>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4" id="4"/>
            <p:cNvSpPr txBox="true"/>
            <p:nvPr/>
          </p:nvSpPr>
          <p:spPr>
            <a:xfrm>
              <a:off x="0" y="-47625"/>
              <a:ext cx="5274950" cy="3004962"/>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5" id="5"/>
          <p:cNvSpPr txBox="true"/>
          <p:nvPr/>
        </p:nvSpPr>
        <p:spPr>
          <a:xfrm rot="0">
            <a:off x="3900481" y="653084"/>
            <a:ext cx="1048703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CONTENT</a:t>
            </a:r>
          </a:p>
        </p:txBody>
      </p:sp>
      <p:sp>
        <p:nvSpPr>
          <p:cNvPr name="TextBox 6" id="6"/>
          <p:cNvSpPr txBox="true"/>
          <p:nvPr/>
        </p:nvSpPr>
        <p:spPr>
          <a:xfrm rot="0">
            <a:off x="4710685" y="2267710"/>
            <a:ext cx="8866631" cy="6724891"/>
          </a:xfrm>
          <a:prstGeom prst="rect">
            <a:avLst/>
          </a:prstGeom>
        </p:spPr>
        <p:txBody>
          <a:bodyPr anchor="t" rtlCol="false" tIns="0" lIns="0" bIns="0" rIns="0">
            <a:spAutoFit/>
          </a:bodyPr>
          <a:lstStyle/>
          <a:p>
            <a:pPr algn="ctr" marL="1374311" indent="-687155" lvl="1">
              <a:lnSpc>
                <a:spcPts val="8911"/>
              </a:lnSpc>
              <a:buFont typeface="Arial"/>
              <a:buChar char="•"/>
            </a:pPr>
            <a:r>
              <a:rPr lang="en-US" sz="6365">
                <a:solidFill>
                  <a:srgbClr val="000000"/>
                </a:solidFill>
                <a:latin typeface="Raleway"/>
              </a:rPr>
              <a:t>Overview</a:t>
            </a:r>
          </a:p>
          <a:p>
            <a:pPr algn="ctr" marL="1374311" indent="-687155" lvl="1">
              <a:lnSpc>
                <a:spcPts val="8911"/>
              </a:lnSpc>
              <a:buFont typeface="Arial"/>
              <a:buChar char="•"/>
            </a:pPr>
            <a:r>
              <a:rPr lang="en-US" sz="6365">
                <a:solidFill>
                  <a:srgbClr val="000000"/>
                </a:solidFill>
                <a:latin typeface="Raleway"/>
              </a:rPr>
              <a:t>Data visualization</a:t>
            </a:r>
          </a:p>
          <a:p>
            <a:pPr algn="ctr" marL="1374311" indent="-687155" lvl="1">
              <a:lnSpc>
                <a:spcPts val="8911"/>
              </a:lnSpc>
              <a:buFont typeface="Arial"/>
              <a:buChar char="•"/>
            </a:pPr>
            <a:r>
              <a:rPr lang="en-US" sz="6365">
                <a:solidFill>
                  <a:srgbClr val="000000"/>
                </a:solidFill>
                <a:latin typeface="Raleway"/>
              </a:rPr>
              <a:t>Preprocessing</a:t>
            </a:r>
          </a:p>
          <a:p>
            <a:pPr algn="ctr" marL="1374311" indent="-687155" lvl="1">
              <a:lnSpc>
                <a:spcPts val="8911"/>
              </a:lnSpc>
              <a:buFont typeface="Arial"/>
              <a:buChar char="•"/>
            </a:pPr>
            <a:r>
              <a:rPr lang="en-US" sz="6365">
                <a:solidFill>
                  <a:srgbClr val="000000"/>
                </a:solidFill>
                <a:latin typeface="Raleway"/>
              </a:rPr>
              <a:t> Experimental</a:t>
            </a:r>
          </a:p>
          <a:p>
            <a:pPr algn="ctr" marL="1374311" indent="-687155" lvl="1">
              <a:lnSpc>
                <a:spcPts val="8911"/>
              </a:lnSpc>
              <a:buFont typeface="Arial"/>
              <a:buChar char="•"/>
            </a:pPr>
            <a:r>
              <a:rPr lang="en-US" sz="6365">
                <a:solidFill>
                  <a:srgbClr val="000000"/>
                </a:solidFill>
                <a:latin typeface="Raleway"/>
              </a:rPr>
              <a:t>Evaluation</a:t>
            </a:r>
          </a:p>
          <a:p>
            <a:pPr algn="ctr" marL="1374311" indent="-687155" lvl="1">
              <a:lnSpc>
                <a:spcPts val="8911"/>
              </a:lnSpc>
              <a:buFont typeface="Arial"/>
              <a:buChar char="•"/>
            </a:pPr>
            <a:r>
              <a:rPr lang="en-US" sz="6365">
                <a:solidFill>
                  <a:srgbClr val="000000"/>
                </a:solidFill>
                <a:latin typeface="Raleway"/>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174305" y="4121055"/>
            <a:ext cx="11201154" cy="2230318"/>
          </a:xfrm>
          <a:custGeom>
            <a:avLst/>
            <a:gdLst/>
            <a:ahLst/>
            <a:cxnLst/>
            <a:rect r="r" b="b" t="t" l="l"/>
            <a:pathLst>
              <a:path h="2230318" w="11201154">
                <a:moveTo>
                  <a:pt x="0" y="0"/>
                </a:moveTo>
                <a:lnTo>
                  <a:pt x="11201155" y="0"/>
                </a:lnTo>
                <a:lnTo>
                  <a:pt x="11201155" y="2230319"/>
                </a:lnTo>
                <a:lnTo>
                  <a:pt x="0" y="2230319"/>
                </a:lnTo>
                <a:lnTo>
                  <a:pt x="0" y="0"/>
                </a:lnTo>
                <a:close/>
              </a:path>
            </a:pathLst>
          </a:custGeom>
          <a:blipFill>
            <a:blip r:embed="rId4"/>
            <a:stretch>
              <a:fillRect l="0" t="0" r="0" b="0"/>
            </a:stretch>
          </a:blipFill>
        </p:spPr>
      </p:sp>
      <p:sp>
        <p:nvSpPr>
          <p:cNvPr name="TextBox 9" id="9"/>
          <p:cNvSpPr txBox="true"/>
          <p:nvPr/>
        </p:nvSpPr>
        <p:spPr>
          <a:xfrm rot="0">
            <a:off x="482437" y="448614"/>
            <a:ext cx="8261660" cy="2161264"/>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‘CUSTOMER TYPE’ AND ITS INFLUENCE ON SATISFACTION LEVELS</a:t>
            </a:r>
          </a:p>
        </p:txBody>
      </p:sp>
      <p:sp>
        <p:nvSpPr>
          <p:cNvPr name="TextBox 10" id="10"/>
          <p:cNvSpPr txBox="true"/>
          <p:nvPr/>
        </p:nvSpPr>
        <p:spPr>
          <a:xfrm rot="0">
            <a:off x="8744097" y="767121"/>
            <a:ext cx="8905801" cy="1235296"/>
          </a:xfrm>
          <a:prstGeom prst="rect">
            <a:avLst/>
          </a:prstGeom>
        </p:spPr>
        <p:txBody>
          <a:bodyPr anchor="t" rtlCol="false" tIns="0" lIns="0" bIns="0" rIns="0">
            <a:spAutoFit/>
          </a:bodyPr>
          <a:lstStyle/>
          <a:p>
            <a:pPr algn="ctr">
              <a:lnSpc>
                <a:spcPts val="4969"/>
              </a:lnSpc>
            </a:pPr>
            <a:r>
              <a:rPr lang="en-US" sz="3549">
                <a:solidFill>
                  <a:srgbClr val="000000"/>
                </a:solidFill>
                <a:latin typeface="Fredoka One"/>
              </a:rPr>
              <a:t>RELATIONSHIP BETWEEN SATISFACTION, AGE AND LOYALTY</a:t>
            </a:r>
          </a:p>
        </p:txBody>
      </p:sp>
      <p:sp>
        <p:nvSpPr>
          <p:cNvPr name="TextBox 11" id="11"/>
          <p:cNvSpPr txBox="true"/>
          <p:nvPr/>
        </p:nvSpPr>
        <p:spPr>
          <a:xfrm rot="0">
            <a:off x="2434938" y="7122914"/>
            <a:ext cx="14567922" cy="2135386"/>
          </a:xfrm>
          <a:prstGeom prst="rect">
            <a:avLst/>
          </a:prstGeom>
        </p:spPr>
        <p:txBody>
          <a:bodyPr anchor="t" rtlCol="false" tIns="0" lIns="0" bIns="0" rIns="0">
            <a:spAutoFit/>
          </a:bodyPr>
          <a:lstStyle/>
          <a:p>
            <a:pPr>
              <a:lnSpc>
                <a:spcPts val="4236"/>
              </a:lnSpc>
            </a:pPr>
            <a:r>
              <a:rPr lang="en-US" sz="3025">
                <a:solidFill>
                  <a:srgbClr val="000000"/>
                </a:solidFill>
                <a:latin typeface="Raleway"/>
              </a:rPr>
              <a:t> Loyal customers typically exhibit a well-balanced distribution between neutral/dissatisfied and satisfied sentiments, while a significant majority of disloyal customers express either neutrality or dissatisfaction.</a:t>
            </a:r>
          </a:p>
          <a:p>
            <a:pPr>
              <a:lnSpc>
                <a:spcPts val="4236"/>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82437" y="3320964"/>
            <a:ext cx="9703092" cy="5937336"/>
          </a:xfrm>
          <a:custGeom>
            <a:avLst/>
            <a:gdLst/>
            <a:ahLst/>
            <a:cxnLst/>
            <a:rect r="r" b="b" t="t" l="l"/>
            <a:pathLst>
              <a:path h="5937336" w="9703092">
                <a:moveTo>
                  <a:pt x="0" y="0"/>
                </a:moveTo>
                <a:lnTo>
                  <a:pt x="9703092" y="0"/>
                </a:lnTo>
                <a:lnTo>
                  <a:pt x="9703092" y="5937336"/>
                </a:lnTo>
                <a:lnTo>
                  <a:pt x="0" y="5937336"/>
                </a:lnTo>
                <a:lnTo>
                  <a:pt x="0" y="0"/>
                </a:lnTo>
                <a:close/>
              </a:path>
            </a:pathLst>
          </a:custGeom>
          <a:blipFill>
            <a:blip r:embed="rId4"/>
            <a:stretch>
              <a:fillRect l="0" t="-30616" r="0" b="0"/>
            </a:stretch>
          </a:blipFill>
        </p:spPr>
      </p:sp>
      <p:sp>
        <p:nvSpPr>
          <p:cNvPr name="TextBox 9" id="9"/>
          <p:cNvSpPr txBox="true"/>
          <p:nvPr/>
        </p:nvSpPr>
        <p:spPr>
          <a:xfrm rot="0">
            <a:off x="482437" y="448614"/>
            <a:ext cx="8261660" cy="2161264"/>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‘CUSTOMER TYPE’ AND ITS INFLUENCE ON SATISFACTION LEVELS</a:t>
            </a:r>
          </a:p>
        </p:txBody>
      </p:sp>
      <p:sp>
        <p:nvSpPr>
          <p:cNvPr name="TextBox 10" id="10"/>
          <p:cNvSpPr txBox="true"/>
          <p:nvPr/>
        </p:nvSpPr>
        <p:spPr>
          <a:xfrm rot="0">
            <a:off x="8744097" y="767121"/>
            <a:ext cx="8905801" cy="1235296"/>
          </a:xfrm>
          <a:prstGeom prst="rect">
            <a:avLst/>
          </a:prstGeom>
        </p:spPr>
        <p:txBody>
          <a:bodyPr anchor="t" rtlCol="false" tIns="0" lIns="0" bIns="0" rIns="0">
            <a:spAutoFit/>
          </a:bodyPr>
          <a:lstStyle/>
          <a:p>
            <a:pPr algn="ctr">
              <a:lnSpc>
                <a:spcPts val="4969"/>
              </a:lnSpc>
            </a:pPr>
            <a:r>
              <a:rPr lang="en-US" sz="3549">
                <a:solidFill>
                  <a:srgbClr val="000000"/>
                </a:solidFill>
                <a:latin typeface="Fredoka One"/>
              </a:rPr>
              <a:t>RELATIONSHIP BETWEEN SATISFACTION, AGE AND LOYALTY</a:t>
            </a:r>
          </a:p>
        </p:txBody>
      </p:sp>
      <p:sp>
        <p:nvSpPr>
          <p:cNvPr name="TextBox 11" id="11"/>
          <p:cNvSpPr txBox="true"/>
          <p:nvPr/>
        </p:nvSpPr>
        <p:spPr>
          <a:xfrm rot="0">
            <a:off x="10538353" y="3847622"/>
            <a:ext cx="6464507" cy="4817345"/>
          </a:xfrm>
          <a:prstGeom prst="rect">
            <a:avLst/>
          </a:prstGeom>
        </p:spPr>
        <p:txBody>
          <a:bodyPr anchor="t" rtlCol="false" tIns="0" lIns="0" bIns="0" rIns="0">
            <a:spAutoFit/>
          </a:bodyPr>
          <a:lstStyle/>
          <a:p>
            <a:pPr>
              <a:lnSpc>
                <a:spcPts val="4236"/>
              </a:lnSpc>
            </a:pPr>
            <a:r>
              <a:rPr lang="en-US" sz="3025">
                <a:solidFill>
                  <a:srgbClr val="000000"/>
                </a:solidFill>
                <a:latin typeface="Raleway"/>
              </a:rPr>
              <a:t> On average, loyal customers are older in comparison to their disloyal counterparts. Age appears to be a potential contributing factor to customer loyalty, as older individuals demonstrate a higher likelihood of being classified as loyal customers.</a:t>
            </a:r>
          </a:p>
          <a:p>
            <a:pPr>
              <a:lnSpc>
                <a:spcPts val="4236"/>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233004" y="1620222"/>
            <a:ext cx="13275728" cy="5626152"/>
          </a:xfrm>
          <a:custGeom>
            <a:avLst/>
            <a:gdLst/>
            <a:ahLst/>
            <a:cxnLst/>
            <a:rect r="r" b="b" t="t" l="l"/>
            <a:pathLst>
              <a:path h="5626152" w="13275728">
                <a:moveTo>
                  <a:pt x="0" y="0"/>
                </a:moveTo>
                <a:lnTo>
                  <a:pt x="13275729" y="0"/>
                </a:lnTo>
                <a:lnTo>
                  <a:pt x="13275729" y="5626151"/>
                </a:lnTo>
                <a:lnTo>
                  <a:pt x="0" y="5626151"/>
                </a:lnTo>
                <a:lnTo>
                  <a:pt x="0" y="0"/>
                </a:lnTo>
                <a:close/>
              </a:path>
            </a:pathLst>
          </a:custGeom>
          <a:blipFill>
            <a:blip r:embed="rId4"/>
            <a:stretch>
              <a:fillRect l="0" t="-67019" r="-7573" b="0"/>
            </a:stretch>
          </a:blipFill>
        </p:spPr>
      </p:sp>
      <p:sp>
        <p:nvSpPr>
          <p:cNvPr name="TextBox 9" id="9"/>
          <p:cNvSpPr txBox="true"/>
          <p:nvPr/>
        </p:nvSpPr>
        <p:spPr>
          <a:xfrm rot="0">
            <a:off x="482437" y="448614"/>
            <a:ext cx="16776863"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‘TYPE OF TRAVEL’ AND ‘TRAVEL CLASS’</a:t>
            </a:r>
          </a:p>
        </p:txBody>
      </p:sp>
      <p:sp>
        <p:nvSpPr>
          <p:cNvPr name="TextBox 10" id="10"/>
          <p:cNvSpPr txBox="true"/>
          <p:nvPr/>
        </p:nvSpPr>
        <p:spPr>
          <a:xfrm rot="0">
            <a:off x="1202524" y="7643119"/>
            <a:ext cx="15635477" cy="2135386"/>
          </a:xfrm>
          <a:prstGeom prst="rect">
            <a:avLst/>
          </a:prstGeom>
        </p:spPr>
        <p:txBody>
          <a:bodyPr anchor="t" rtlCol="false" tIns="0" lIns="0" bIns="0" rIns="0">
            <a:spAutoFit/>
          </a:bodyPr>
          <a:lstStyle/>
          <a:p>
            <a:pPr>
              <a:lnSpc>
                <a:spcPts val="4236"/>
              </a:lnSpc>
            </a:pPr>
            <a:r>
              <a:rPr lang="en-US" sz="3025">
                <a:solidFill>
                  <a:srgbClr val="000000"/>
                </a:solidFill>
                <a:latin typeface="Raleway"/>
              </a:rPr>
              <a:t> In general, ‘Business Travel’ take a higher count compared to ‘Personal Travel’. Furthermore, the Economy class exhibits the highest ticket count, followed by Business class and Economy Plus class in descending order.</a:t>
            </a:r>
          </a:p>
          <a:p>
            <a:pPr>
              <a:lnSpc>
                <a:spcPts val="4236"/>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008851" y="1455570"/>
            <a:ext cx="9724034" cy="6254225"/>
          </a:xfrm>
          <a:custGeom>
            <a:avLst/>
            <a:gdLst/>
            <a:ahLst/>
            <a:cxnLst/>
            <a:rect r="r" b="b" t="t" l="l"/>
            <a:pathLst>
              <a:path h="6254225" w="9724034">
                <a:moveTo>
                  <a:pt x="0" y="0"/>
                </a:moveTo>
                <a:lnTo>
                  <a:pt x="9724035" y="0"/>
                </a:lnTo>
                <a:lnTo>
                  <a:pt x="9724035" y="6254224"/>
                </a:lnTo>
                <a:lnTo>
                  <a:pt x="0" y="6254224"/>
                </a:lnTo>
                <a:lnTo>
                  <a:pt x="0" y="0"/>
                </a:lnTo>
                <a:close/>
              </a:path>
            </a:pathLst>
          </a:custGeom>
          <a:blipFill>
            <a:blip r:embed="rId4"/>
            <a:stretch>
              <a:fillRect l="0" t="0" r="0" b="0"/>
            </a:stretch>
          </a:blipFill>
        </p:spPr>
      </p:sp>
      <p:sp>
        <p:nvSpPr>
          <p:cNvPr name="TextBox 9" id="9"/>
          <p:cNvSpPr txBox="true"/>
          <p:nvPr/>
        </p:nvSpPr>
        <p:spPr>
          <a:xfrm rot="0">
            <a:off x="482437" y="448614"/>
            <a:ext cx="16776863"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‘TYPE OF TRAVEL’ AND ‘TRAVEL CLASS’</a:t>
            </a:r>
          </a:p>
        </p:txBody>
      </p:sp>
      <p:sp>
        <p:nvSpPr>
          <p:cNvPr name="TextBox 10" id="10"/>
          <p:cNvSpPr txBox="true"/>
          <p:nvPr/>
        </p:nvSpPr>
        <p:spPr>
          <a:xfrm rot="0">
            <a:off x="1285140" y="7885837"/>
            <a:ext cx="15635477" cy="2135386"/>
          </a:xfrm>
          <a:prstGeom prst="rect">
            <a:avLst/>
          </a:prstGeom>
        </p:spPr>
        <p:txBody>
          <a:bodyPr anchor="t" rtlCol="false" tIns="0" lIns="0" bIns="0" rIns="0">
            <a:spAutoFit/>
          </a:bodyPr>
          <a:lstStyle/>
          <a:p>
            <a:pPr>
              <a:lnSpc>
                <a:spcPts val="4236"/>
              </a:lnSpc>
            </a:pPr>
            <a:r>
              <a:rPr lang="en-US" sz="3025">
                <a:solidFill>
                  <a:srgbClr val="000000"/>
                </a:solidFill>
                <a:latin typeface="Raleway"/>
              </a:rPr>
              <a:t> "Business Travelers show a significantly higher satisfaction rate compared to Personal Travelers, with the majority of Business Travelers expressing satisfaction, whereas the majority of Personal Travelers tend to express neutrality or dissatisfaction."</a:t>
            </a:r>
          </a:p>
          <a:p>
            <a:pPr>
              <a:lnSpc>
                <a:spcPts val="4236"/>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021962" y="1441507"/>
            <a:ext cx="9056231" cy="5983581"/>
          </a:xfrm>
          <a:custGeom>
            <a:avLst/>
            <a:gdLst/>
            <a:ahLst/>
            <a:cxnLst/>
            <a:rect r="r" b="b" t="t" l="l"/>
            <a:pathLst>
              <a:path h="5983581" w="9056231">
                <a:moveTo>
                  <a:pt x="0" y="0"/>
                </a:moveTo>
                <a:lnTo>
                  <a:pt x="9056231" y="0"/>
                </a:lnTo>
                <a:lnTo>
                  <a:pt x="9056231" y="5983581"/>
                </a:lnTo>
                <a:lnTo>
                  <a:pt x="0" y="5983581"/>
                </a:lnTo>
                <a:lnTo>
                  <a:pt x="0" y="0"/>
                </a:lnTo>
                <a:close/>
              </a:path>
            </a:pathLst>
          </a:custGeom>
          <a:blipFill>
            <a:blip r:embed="rId4"/>
            <a:stretch>
              <a:fillRect l="0" t="0" r="0" b="0"/>
            </a:stretch>
          </a:blipFill>
        </p:spPr>
      </p:sp>
      <p:sp>
        <p:nvSpPr>
          <p:cNvPr name="TextBox 9" id="9"/>
          <p:cNvSpPr txBox="true"/>
          <p:nvPr/>
        </p:nvSpPr>
        <p:spPr>
          <a:xfrm rot="0">
            <a:off x="482437" y="448614"/>
            <a:ext cx="16776863"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‘TYPE OF TRAVEL’ AND ‘TRAVEL CLASS’</a:t>
            </a:r>
          </a:p>
        </p:txBody>
      </p:sp>
      <p:sp>
        <p:nvSpPr>
          <p:cNvPr name="TextBox 10" id="10"/>
          <p:cNvSpPr txBox="true"/>
          <p:nvPr/>
        </p:nvSpPr>
        <p:spPr>
          <a:xfrm rot="0">
            <a:off x="1202524" y="7615222"/>
            <a:ext cx="15635477" cy="2671778"/>
          </a:xfrm>
          <a:prstGeom prst="rect">
            <a:avLst/>
          </a:prstGeom>
        </p:spPr>
        <p:txBody>
          <a:bodyPr anchor="t" rtlCol="false" tIns="0" lIns="0" bIns="0" rIns="0">
            <a:spAutoFit/>
          </a:bodyPr>
          <a:lstStyle/>
          <a:p>
            <a:pPr>
              <a:lnSpc>
                <a:spcPts val="4236"/>
              </a:lnSpc>
            </a:pPr>
            <a:r>
              <a:rPr lang="en-US" sz="3025">
                <a:solidFill>
                  <a:srgbClr val="000000"/>
                </a:solidFill>
                <a:latin typeface="Raleway"/>
              </a:rPr>
              <a:t> The data reveals that 'Business Class' has the highest proportion of satisfied customers, accounting for 69.43% of total satisfaction across all classes. Conversely, 'Eco Plus Class' exhibits the highest percentage of dissatisfied or neutral customers, comprising 75.39% of such sentiments across all classes.</a:t>
            </a:r>
          </a:p>
          <a:p>
            <a:pPr>
              <a:lnSpc>
                <a:spcPts val="4236"/>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624208" y="1650188"/>
            <a:ext cx="13039584" cy="6986881"/>
          </a:xfrm>
          <a:custGeom>
            <a:avLst/>
            <a:gdLst/>
            <a:ahLst/>
            <a:cxnLst/>
            <a:rect r="r" b="b" t="t" l="l"/>
            <a:pathLst>
              <a:path h="6986881" w="13039584">
                <a:moveTo>
                  <a:pt x="0" y="0"/>
                </a:moveTo>
                <a:lnTo>
                  <a:pt x="13039584" y="0"/>
                </a:lnTo>
                <a:lnTo>
                  <a:pt x="13039584" y="6986882"/>
                </a:lnTo>
                <a:lnTo>
                  <a:pt x="0" y="6986882"/>
                </a:lnTo>
                <a:lnTo>
                  <a:pt x="0" y="0"/>
                </a:lnTo>
                <a:close/>
              </a:path>
            </a:pathLst>
          </a:custGeom>
          <a:blipFill>
            <a:blip r:embed="rId4"/>
            <a:stretch>
              <a:fillRect l="0" t="0" r="0" b="0"/>
            </a:stretch>
          </a:blipFill>
        </p:spPr>
      </p:sp>
      <p:sp>
        <p:nvSpPr>
          <p:cNvPr name="TextBox 9" id="9"/>
          <p:cNvSpPr txBox="true"/>
          <p:nvPr/>
        </p:nvSpPr>
        <p:spPr>
          <a:xfrm rot="0">
            <a:off x="482437" y="448614"/>
            <a:ext cx="16776863"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FLIGHT DISTANCE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16556"/>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612544" y="1490956"/>
            <a:ext cx="10815438" cy="5779242"/>
          </a:xfrm>
          <a:custGeom>
            <a:avLst/>
            <a:gdLst/>
            <a:ahLst/>
            <a:cxnLst/>
            <a:rect r="r" b="b" t="t" l="l"/>
            <a:pathLst>
              <a:path h="5779242" w="10815438">
                <a:moveTo>
                  <a:pt x="0" y="0"/>
                </a:moveTo>
                <a:lnTo>
                  <a:pt x="10815438" y="0"/>
                </a:lnTo>
                <a:lnTo>
                  <a:pt x="10815438" y="5779242"/>
                </a:lnTo>
                <a:lnTo>
                  <a:pt x="0" y="5779242"/>
                </a:lnTo>
                <a:lnTo>
                  <a:pt x="0" y="0"/>
                </a:lnTo>
                <a:close/>
              </a:path>
            </a:pathLst>
          </a:custGeom>
          <a:blipFill>
            <a:blip r:embed="rId4"/>
            <a:stretch>
              <a:fillRect l="0" t="0" r="0" b="0"/>
            </a:stretch>
          </a:blipFill>
        </p:spPr>
      </p:sp>
      <p:sp>
        <p:nvSpPr>
          <p:cNvPr name="TextBox 9" id="9"/>
          <p:cNvSpPr txBox="true"/>
          <p:nvPr/>
        </p:nvSpPr>
        <p:spPr>
          <a:xfrm rot="0">
            <a:off x="482437" y="448614"/>
            <a:ext cx="16776863"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FLIGHT DISTANCE</a:t>
            </a:r>
          </a:p>
        </p:txBody>
      </p:sp>
      <p:sp>
        <p:nvSpPr>
          <p:cNvPr name="TextBox 10" id="10"/>
          <p:cNvSpPr txBox="true"/>
          <p:nvPr/>
        </p:nvSpPr>
        <p:spPr>
          <a:xfrm rot="0">
            <a:off x="1028700" y="7349445"/>
            <a:ext cx="15635477" cy="2671778"/>
          </a:xfrm>
          <a:prstGeom prst="rect">
            <a:avLst/>
          </a:prstGeom>
        </p:spPr>
        <p:txBody>
          <a:bodyPr anchor="t" rtlCol="false" tIns="0" lIns="0" bIns="0" rIns="0">
            <a:spAutoFit/>
          </a:bodyPr>
          <a:lstStyle/>
          <a:p>
            <a:pPr>
              <a:lnSpc>
                <a:spcPts val="4236"/>
              </a:lnSpc>
            </a:pPr>
            <a:r>
              <a:rPr lang="en-US" sz="3025">
                <a:solidFill>
                  <a:srgbClr val="000000"/>
                </a:solidFill>
                <a:latin typeface="Raleway"/>
              </a:rPr>
              <a:t> There appears to be a positive correlation between travel distance and satisfaction, suggesting that longer journeys are more likely to result in higher satisfaction. This correlation may be attributed to the observation that services on longer flights tend to be of higher quality compared to shorter ones.</a:t>
            </a:r>
          </a:p>
          <a:p>
            <a:pPr>
              <a:lnSpc>
                <a:spcPts val="4236"/>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0"/>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773326" y="2697698"/>
            <a:ext cx="3301633" cy="1706241"/>
          </a:xfrm>
          <a:custGeom>
            <a:avLst/>
            <a:gdLst/>
            <a:ahLst/>
            <a:cxnLst/>
            <a:rect r="r" b="b" t="t" l="l"/>
            <a:pathLst>
              <a:path h="1706241" w="3301633">
                <a:moveTo>
                  <a:pt x="0" y="0"/>
                </a:moveTo>
                <a:lnTo>
                  <a:pt x="3301633" y="0"/>
                </a:lnTo>
                <a:lnTo>
                  <a:pt x="3301633" y="1706241"/>
                </a:lnTo>
                <a:lnTo>
                  <a:pt x="0" y="1706241"/>
                </a:lnTo>
                <a:lnTo>
                  <a:pt x="0" y="0"/>
                </a:lnTo>
                <a:close/>
              </a:path>
            </a:pathLst>
          </a:custGeom>
          <a:blipFill>
            <a:blip r:embed="rId4"/>
            <a:stretch>
              <a:fillRect l="0" t="-74330" r="-290231" b="0"/>
            </a:stretch>
          </a:blipFill>
        </p:spPr>
      </p:sp>
      <p:sp>
        <p:nvSpPr>
          <p:cNvPr name="Freeform 9" id="9"/>
          <p:cNvSpPr/>
          <p:nvPr/>
        </p:nvSpPr>
        <p:spPr>
          <a:xfrm flipH="false" flipV="false" rot="0">
            <a:off x="554795" y="2975055"/>
            <a:ext cx="9329074" cy="5925223"/>
          </a:xfrm>
          <a:custGeom>
            <a:avLst/>
            <a:gdLst/>
            <a:ahLst/>
            <a:cxnLst/>
            <a:rect r="r" b="b" t="t" l="l"/>
            <a:pathLst>
              <a:path h="5925223" w="9329074">
                <a:moveTo>
                  <a:pt x="0" y="0"/>
                </a:moveTo>
                <a:lnTo>
                  <a:pt x="9329074" y="0"/>
                </a:lnTo>
                <a:lnTo>
                  <a:pt x="9329074" y="5925222"/>
                </a:lnTo>
                <a:lnTo>
                  <a:pt x="0" y="5925222"/>
                </a:lnTo>
                <a:lnTo>
                  <a:pt x="0" y="0"/>
                </a:lnTo>
                <a:close/>
              </a:path>
            </a:pathLst>
          </a:custGeom>
          <a:blipFill>
            <a:blip r:embed="rId5"/>
            <a:stretch>
              <a:fillRect l="0" t="0" r="0" b="0"/>
            </a:stretch>
          </a:blipFill>
        </p:spPr>
      </p:sp>
      <p:sp>
        <p:nvSpPr>
          <p:cNvPr name="TextBox 10" id="10"/>
          <p:cNvSpPr txBox="true"/>
          <p:nvPr/>
        </p:nvSpPr>
        <p:spPr>
          <a:xfrm rot="0">
            <a:off x="241167" y="567692"/>
            <a:ext cx="5997502" cy="1434725"/>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FLIGHT DISTANCE</a:t>
            </a:r>
          </a:p>
        </p:txBody>
      </p:sp>
      <p:sp>
        <p:nvSpPr>
          <p:cNvPr name="TextBox 11" id="11"/>
          <p:cNvSpPr txBox="true"/>
          <p:nvPr/>
        </p:nvSpPr>
        <p:spPr>
          <a:xfrm rot="0">
            <a:off x="8744097" y="767121"/>
            <a:ext cx="8905801" cy="1235296"/>
          </a:xfrm>
          <a:prstGeom prst="rect">
            <a:avLst/>
          </a:prstGeom>
        </p:spPr>
        <p:txBody>
          <a:bodyPr anchor="t" rtlCol="false" tIns="0" lIns="0" bIns="0" rIns="0">
            <a:spAutoFit/>
          </a:bodyPr>
          <a:lstStyle/>
          <a:p>
            <a:pPr algn="ctr">
              <a:lnSpc>
                <a:spcPts val="4969"/>
              </a:lnSpc>
            </a:pPr>
            <a:r>
              <a:rPr lang="en-US" sz="3549">
                <a:solidFill>
                  <a:srgbClr val="000000"/>
                </a:solidFill>
                <a:latin typeface="Fredoka One"/>
              </a:rPr>
              <a:t>AVERAGE FLIGHT DISTANCE FOR EACH CLASS OF TRAVEL</a:t>
            </a:r>
          </a:p>
        </p:txBody>
      </p:sp>
      <p:sp>
        <p:nvSpPr>
          <p:cNvPr name="TextBox 12" id="12"/>
          <p:cNvSpPr txBox="true"/>
          <p:nvPr/>
        </p:nvSpPr>
        <p:spPr>
          <a:xfrm rot="0">
            <a:off x="10105363" y="4619324"/>
            <a:ext cx="7375431" cy="4280953"/>
          </a:xfrm>
          <a:prstGeom prst="rect">
            <a:avLst/>
          </a:prstGeom>
        </p:spPr>
        <p:txBody>
          <a:bodyPr anchor="t" rtlCol="false" tIns="0" lIns="0" bIns="0" rIns="0">
            <a:spAutoFit/>
          </a:bodyPr>
          <a:lstStyle/>
          <a:p>
            <a:pPr>
              <a:lnSpc>
                <a:spcPts val="4236"/>
              </a:lnSpc>
            </a:pPr>
            <a:r>
              <a:rPr lang="en-US" sz="3025">
                <a:solidFill>
                  <a:srgbClr val="000000"/>
                </a:solidFill>
                <a:latin typeface="Raleway"/>
              </a:rPr>
              <a:t> Business Class travelers, on average, cover longer flight distances compared to passengers in Economy Class and Economy Plus Class. In contrast, the flight distances for Economy Class and Economy Plus Class are notably shorter and exhibit a similar range.</a:t>
            </a:r>
          </a:p>
          <a:p>
            <a:pPr>
              <a:lnSpc>
                <a:spcPts val="4236"/>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41038"/>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953483" y="2176584"/>
            <a:ext cx="3184616" cy="3357838"/>
          </a:xfrm>
          <a:custGeom>
            <a:avLst/>
            <a:gdLst/>
            <a:ahLst/>
            <a:cxnLst/>
            <a:rect r="r" b="b" t="t" l="l"/>
            <a:pathLst>
              <a:path h="3357838" w="3184616">
                <a:moveTo>
                  <a:pt x="0" y="0"/>
                </a:moveTo>
                <a:lnTo>
                  <a:pt x="3184616" y="0"/>
                </a:lnTo>
                <a:lnTo>
                  <a:pt x="3184616" y="3357838"/>
                </a:lnTo>
                <a:lnTo>
                  <a:pt x="0" y="3357838"/>
                </a:lnTo>
                <a:lnTo>
                  <a:pt x="0" y="0"/>
                </a:lnTo>
                <a:close/>
              </a:path>
            </a:pathLst>
          </a:custGeom>
          <a:blipFill>
            <a:blip r:embed="rId4"/>
            <a:stretch>
              <a:fillRect l="0" t="-84409" r="-286013" b="0"/>
            </a:stretch>
          </a:blipFill>
        </p:spPr>
      </p:sp>
      <p:sp>
        <p:nvSpPr>
          <p:cNvPr name="Freeform 9" id="9"/>
          <p:cNvSpPr/>
          <p:nvPr/>
        </p:nvSpPr>
        <p:spPr>
          <a:xfrm flipH="false" flipV="false" rot="0">
            <a:off x="512758" y="2557930"/>
            <a:ext cx="9394099" cy="5952984"/>
          </a:xfrm>
          <a:custGeom>
            <a:avLst/>
            <a:gdLst/>
            <a:ahLst/>
            <a:cxnLst/>
            <a:rect r="r" b="b" t="t" l="l"/>
            <a:pathLst>
              <a:path h="5952984" w="9394099">
                <a:moveTo>
                  <a:pt x="0" y="0"/>
                </a:moveTo>
                <a:lnTo>
                  <a:pt x="9394099" y="0"/>
                </a:lnTo>
                <a:lnTo>
                  <a:pt x="9394099" y="5952984"/>
                </a:lnTo>
                <a:lnTo>
                  <a:pt x="0" y="5952984"/>
                </a:lnTo>
                <a:lnTo>
                  <a:pt x="0" y="0"/>
                </a:lnTo>
                <a:close/>
              </a:path>
            </a:pathLst>
          </a:custGeom>
          <a:blipFill>
            <a:blip r:embed="rId5"/>
            <a:stretch>
              <a:fillRect l="0" t="0" r="0" b="0"/>
            </a:stretch>
          </a:blipFill>
        </p:spPr>
      </p:sp>
      <p:sp>
        <p:nvSpPr>
          <p:cNvPr name="TextBox 10" id="10"/>
          <p:cNvSpPr txBox="true"/>
          <p:nvPr/>
        </p:nvSpPr>
        <p:spPr>
          <a:xfrm rot="0">
            <a:off x="241167" y="567692"/>
            <a:ext cx="5997502" cy="1434725"/>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FLIGHT DISTANCE</a:t>
            </a:r>
          </a:p>
        </p:txBody>
      </p:sp>
      <p:sp>
        <p:nvSpPr>
          <p:cNvPr name="TextBox 11" id="11"/>
          <p:cNvSpPr txBox="true"/>
          <p:nvPr/>
        </p:nvSpPr>
        <p:spPr>
          <a:xfrm rot="0">
            <a:off x="8625292" y="586742"/>
            <a:ext cx="8905801" cy="1235296"/>
          </a:xfrm>
          <a:prstGeom prst="rect">
            <a:avLst/>
          </a:prstGeom>
        </p:spPr>
        <p:txBody>
          <a:bodyPr anchor="t" rtlCol="false" tIns="0" lIns="0" bIns="0" rIns="0">
            <a:spAutoFit/>
          </a:bodyPr>
          <a:lstStyle/>
          <a:p>
            <a:pPr algn="ctr">
              <a:lnSpc>
                <a:spcPts val="4969"/>
              </a:lnSpc>
            </a:pPr>
            <a:r>
              <a:rPr lang="en-US" sz="3549">
                <a:solidFill>
                  <a:srgbClr val="000000"/>
                </a:solidFill>
                <a:latin typeface="Fredoka One"/>
              </a:rPr>
              <a:t>AVERAGE FLIGHT DISTANCE FOR EACH CLASS OF TRAVEL</a:t>
            </a:r>
          </a:p>
        </p:txBody>
      </p:sp>
      <p:sp>
        <p:nvSpPr>
          <p:cNvPr name="TextBox 12" id="12"/>
          <p:cNvSpPr txBox="true"/>
          <p:nvPr/>
        </p:nvSpPr>
        <p:spPr>
          <a:xfrm rot="0">
            <a:off x="10146138" y="5467747"/>
            <a:ext cx="7375431" cy="4817345"/>
          </a:xfrm>
          <a:prstGeom prst="rect">
            <a:avLst/>
          </a:prstGeom>
        </p:spPr>
        <p:txBody>
          <a:bodyPr anchor="t" rtlCol="false" tIns="0" lIns="0" bIns="0" rIns="0">
            <a:spAutoFit/>
          </a:bodyPr>
          <a:lstStyle/>
          <a:p>
            <a:pPr>
              <a:lnSpc>
                <a:spcPts val="4236"/>
              </a:lnSpc>
            </a:pPr>
            <a:r>
              <a:rPr lang="en-US" sz="3025">
                <a:solidFill>
                  <a:srgbClr val="000000"/>
                </a:solidFill>
                <a:latin typeface="Raleway"/>
              </a:rPr>
              <a:t> The majority of flights are concentrated within shorter distance ranges (0-500 miles and 501-1000 miles), with a gradual decrease in count as the flight distance range expands. The data offers a comprehensive overview of flight distribution across different distance groups.</a:t>
            </a:r>
          </a:p>
          <a:p>
            <a:pPr>
              <a:lnSpc>
                <a:spcPts val="4236"/>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41038"/>
            <a:ext cx="17558192" cy="9804667"/>
            <a:chOff x="0" y="0"/>
            <a:chExt cx="5706417" cy="3186519"/>
          </a:xfrm>
        </p:grpSpPr>
        <p:sp>
          <p:nvSpPr>
            <p:cNvPr name="Freeform 6" id="6"/>
            <p:cNvSpPr/>
            <p:nvPr/>
          </p:nvSpPr>
          <p:spPr>
            <a:xfrm flipH="false" flipV="false" rot="0">
              <a:off x="0" y="0"/>
              <a:ext cx="5706417" cy="3186519"/>
            </a:xfrm>
            <a:custGeom>
              <a:avLst/>
              <a:gdLst/>
              <a:ahLst/>
              <a:cxnLst/>
              <a:rect r="r" b="b" t="t" l="l"/>
              <a:pathLst>
                <a:path h="3186519" w="5706417">
                  <a:moveTo>
                    <a:pt x="22046" y="0"/>
                  </a:moveTo>
                  <a:lnTo>
                    <a:pt x="5684371" y="0"/>
                  </a:lnTo>
                  <a:cubicBezTo>
                    <a:pt x="5696546" y="0"/>
                    <a:pt x="5706417" y="9871"/>
                    <a:pt x="5706417" y="22046"/>
                  </a:cubicBezTo>
                  <a:lnTo>
                    <a:pt x="5706417" y="3164473"/>
                  </a:lnTo>
                  <a:cubicBezTo>
                    <a:pt x="5706417" y="3170320"/>
                    <a:pt x="5704094" y="3175928"/>
                    <a:pt x="5699960" y="3180062"/>
                  </a:cubicBezTo>
                  <a:cubicBezTo>
                    <a:pt x="5695826" y="3184197"/>
                    <a:pt x="5690218" y="3186519"/>
                    <a:pt x="5684371" y="3186519"/>
                  </a:cubicBezTo>
                  <a:lnTo>
                    <a:pt x="22046" y="3186519"/>
                  </a:lnTo>
                  <a:cubicBezTo>
                    <a:pt x="9871" y="3186519"/>
                    <a:pt x="0" y="3176649"/>
                    <a:pt x="0" y="3164473"/>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23414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00098" y="2791086"/>
            <a:ext cx="9038468" cy="5964045"/>
          </a:xfrm>
          <a:custGeom>
            <a:avLst/>
            <a:gdLst/>
            <a:ahLst/>
            <a:cxnLst/>
            <a:rect r="r" b="b" t="t" l="l"/>
            <a:pathLst>
              <a:path h="5964045" w="9038468">
                <a:moveTo>
                  <a:pt x="0" y="0"/>
                </a:moveTo>
                <a:lnTo>
                  <a:pt x="9038469" y="0"/>
                </a:lnTo>
                <a:lnTo>
                  <a:pt x="9038469" y="5964045"/>
                </a:lnTo>
                <a:lnTo>
                  <a:pt x="0" y="5964045"/>
                </a:lnTo>
                <a:lnTo>
                  <a:pt x="0" y="0"/>
                </a:lnTo>
                <a:close/>
              </a:path>
            </a:pathLst>
          </a:custGeom>
          <a:blipFill>
            <a:blip r:embed="rId4"/>
            <a:stretch>
              <a:fillRect l="0" t="0" r="0" b="0"/>
            </a:stretch>
          </a:blipFill>
        </p:spPr>
      </p:sp>
      <p:sp>
        <p:nvSpPr>
          <p:cNvPr name="TextBox 9" id="9"/>
          <p:cNvSpPr txBox="true"/>
          <p:nvPr/>
        </p:nvSpPr>
        <p:spPr>
          <a:xfrm rot="0">
            <a:off x="241167" y="567692"/>
            <a:ext cx="5997502" cy="1434725"/>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DISTRIBUTION OF FLIGHT DISTANCE</a:t>
            </a:r>
          </a:p>
        </p:txBody>
      </p:sp>
      <p:sp>
        <p:nvSpPr>
          <p:cNvPr name="TextBox 10" id="10"/>
          <p:cNvSpPr txBox="true"/>
          <p:nvPr/>
        </p:nvSpPr>
        <p:spPr>
          <a:xfrm rot="0">
            <a:off x="8625292" y="586742"/>
            <a:ext cx="8905801" cy="1864686"/>
          </a:xfrm>
          <a:prstGeom prst="rect">
            <a:avLst/>
          </a:prstGeom>
        </p:spPr>
        <p:txBody>
          <a:bodyPr anchor="t" rtlCol="false" tIns="0" lIns="0" bIns="0" rIns="0">
            <a:spAutoFit/>
          </a:bodyPr>
          <a:lstStyle/>
          <a:p>
            <a:pPr algn="ctr">
              <a:lnSpc>
                <a:spcPts val="4969"/>
              </a:lnSpc>
            </a:pPr>
            <a:r>
              <a:rPr lang="en-US" sz="3549">
                <a:solidFill>
                  <a:srgbClr val="000000"/>
                </a:solidFill>
                <a:latin typeface="Fredoka One"/>
              </a:rPr>
              <a:t>CORRELATION BETWEEN TRAVEL CLASS AND SATISFACTION LEVELS</a:t>
            </a:r>
          </a:p>
          <a:p>
            <a:pPr algn="ctr">
              <a:lnSpc>
                <a:spcPts val="4969"/>
              </a:lnSpc>
            </a:pPr>
          </a:p>
        </p:txBody>
      </p:sp>
      <p:sp>
        <p:nvSpPr>
          <p:cNvPr name="TextBox 11" id="11"/>
          <p:cNvSpPr txBox="true"/>
          <p:nvPr/>
        </p:nvSpPr>
        <p:spPr>
          <a:xfrm rot="0">
            <a:off x="9883869" y="3375862"/>
            <a:ext cx="7375431" cy="4280953"/>
          </a:xfrm>
          <a:prstGeom prst="rect">
            <a:avLst/>
          </a:prstGeom>
        </p:spPr>
        <p:txBody>
          <a:bodyPr anchor="t" rtlCol="false" tIns="0" lIns="0" bIns="0" rIns="0">
            <a:spAutoFit/>
          </a:bodyPr>
          <a:lstStyle/>
          <a:p>
            <a:pPr>
              <a:lnSpc>
                <a:spcPts val="4236"/>
              </a:lnSpc>
            </a:pPr>
            <a:r>
              <a:rPr lang="en-US" sz="3025">
                <a:solidFill>
                  <a:srgbClr val="000000"/>
                </a:solidFill>
                <a:latin typeface="Raleway"/>
              </a:rPr>
              <a:t> Generally, shorter-distance flights tend to have lower satisfaction levels, whereas long-distance flights exhibit a mix of satisfaction and neutral/dissatisfied sentiments. Some distance groups show a majority of passengers expressing satisfaction.</a:t>
            </a:r>
          </a:p>
          <a:p>
            <a:pPr>
              <a:lnSpc>
                <a:spcPts val="423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4170706" y="1584991"/>
            <a:ext cx="13763544" cy="6484041"/>
            <a:chOff x="0" y="0"/>
            <a:chExt cx="4473156" cy="2107315"/>
          </a:xfrm>
        </p:grpSpPr>
        <p:sp>
          <p:nvSpPr>
            <p:cNvPr name="Freeform 6" id="6"/>
            <p:cNvSpPr/>
            <p:nvPr/>
          </p:nvSpPr>
          <p:spPr>
            <a:xfrm flipH="false" flipV="false" rot="0">
              <a:off x="0" y="0"/>
              <a:ext cx="4473156" cy="2107315"/>
            </a:xfrm>
            <a:custGeom>
              <a:avLst/>
              <a:gdLst/>
              <a:ahLst/>
              <a:cxnLst/>
              <a:rect r="r" b="b" t="t" l="l"/>
              <a:pathLst>
                <a:path h="2107315" w="4473156">
                  <a:moveTo>
                    <a:pt x="28125" y="0"/>
                  </a:moveTo>
                  <a:lnTo>
                    <a:pt x="4445031" y="0"/>
                  </a:lnTo>
                  <a:cubicBezTo>
                    <a:pt x="4460564" y="0"/>
                    <a:pt x="4473156" y="12592"/>
                    <a:pt x="4473156" y="28125"/>
                  </a:cubicBezTo>
                  <a:lnTo>
                    <a:pt x="4473156" y="2079191"/>
                  </a:lnTo>
                  <a:cubicBezTo>
                    <a:pt x="4473156" y="2094723"/>
                    <a:pt x="4460564" y="2107315"/>
                    <a:pt x="4445031" y="2107315"/>
                  </a:cubicBezTo>
                  <a:lnTo>
                    <a:pt x="28125" y="2107315"/>
                  </a:lnTo>
                  <a:cubicBezTo>
                    <a:pt x="12592" y="2107315"/>
                    <a:pt x="0" y="2094723"/>
                    <a:pt x="0" y="2079191"/>
                  </a:cubicBezTo>
                  <a:lnTo>
                    <a:pt x="0" y="28125"/>
                  </a:lnTo>
                  <a:cubicBezTo>
                    <a:pt x="0" y="12592"/>
                    <a:pt x="12592" y="0"/>
                    <a:pt x="2812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473156" cy="215494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4342522"/>
            <a:ext cx="4362220" cy="6254078"/>
          </a:xfrm>
          <a:custGeom>
            <a:avLst/>
            <a:gdLst/>
            <a:ahLst/>
            <a:cxnLst/>
            <a:rect r="r" b="b" t="t" l="l"/>
            <a:pathLst>
              <a:path h="6254078" w="4362220">
                <a:moveTo>
                  <a:pt x="0" y="0"/>
                </a:moveTo>
                <a:lnTo>
                  <a:pt x="4362220" y="0"/>
                </a:lnTo>
                <a:lnTo>
                  <a:pt x="4362220" y="6254079"/>
                </a:lnTo>
                <a:lnTo>
                  <a:pt x="0" y="6254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556418" y="3887212"/>
            <a:ext cx="8782652" cy="1698626"/>
          </a:xfrm>
          <a:prstGeom prst="rect">
            <a:avLst/>
          </a:prstGeom>
        </p:spPr>
        <p:txBody>
          <a:bodyPr anchor="t" rtlCol="false" tIns="0" lIns="0" bIns="0" rIns="0">
            <a:spAutoFit/>
          </a:bodyPr>
          <a:lstStyle/>
          <a:p>
            <a:pPr algn="r">
              <a:lnSpc>
                <a:spcPts val="13999"/>
              </a:lnSpc>
            </a:pPr>
            <a:r>
              <a:rPr lang="en-US" sz="9999">
                <a:solidFill>
                  <a:srgbClr val="000000"/>
                </a:solidFill>
                <a:latin typeface="Fredoka One"/>
              </a:rPr>
              <a:t>1. OVERVIEW</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41038"/>
            <a:ext cx="17558192" cy="10045962"/>
            <a:chOff x="0" y="0"/>
            <a:chExt cx="5706417" cy="3264941"/>
          </a:xfrm>
        </p:grpSpPr>
        <p:sp>
          <p:nvSpPr>
            <p:cNvPr name="Freeform 6" id="6"/>
            <p:cNvSpPr/>
            <p:nvPr/>
          </p:nvSpPr>
          <p:spPr>
            <a:xfrm flipH="false" flipV="false" rot="0">
              <a:off x="0" y="0"/>
              <a:ext cx="5706417" cy="3264941"/>
            </a:xfrm>
            <a:custGeom>
              <a:avLst/>
              <a:gdLst/>
              <a:ahLst/>
              <a:cxnLst/>
              <a:rect r="r" b="b" t="t" l="l"/>
              <a:pathLst>
                <a:path h="3264941" w="5706417">
                  <a:moveTo>
                    <a:pt x="22046" y="0"/>
                  </a:moveTo>
                  <a:lnTo>
                    <a:pt x="5684371" y="0"/>
                  </a:lnTo>
                  <a:cubicBezTo>
                    <a:pt x="5696546" y="0"/>
                    <a:pt x="5706417" y="9871"/>
                    <a:pt x="5706417" y="22046"/>
                  </a:cubicBezTo>
                  <a:lnTo>
                    <a:pt x="5706417" y="3242894"/>
                  </a:lnTo>
                  <a:cubicBezTo>
                    <a:pt x="5706417" y="3248741"/>
                    <a:pt x="5704094" y="3254349"/>
                    <a:pt x="5699960" y="3258483"/>
                  </a:cubicBezTo>
                  <a:cubicBezTo>
                    <a:pt x="5695826" y="3262618"/>
                    <a:pt x="5690218" y="3264941"/>
                    <a:pt x="5684371" y="3264941"/>
                  </a:cubicBezTo>
                  <a:lnTo>
                    <a:pt x="22046" y="3264941"/>
                  </a:lnTo>
                  <a:cubicBezTo>
                    <a:pt x="9871" y="3264941"/>
                    <a:pt x="0" y="3255070"/>
                    <a:pt x="0" y="3242894"/>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3125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00098" y="1728723"/>
            <a:ext cx="7751430" cy="3869743"/>
          </a:xfrm>
          <a:custGeom>
            <a:avLst/>
            <a:gdLst/>
            <a:ahLst/>
            <a:cxnLst/>
            <a:rect r="r" b="b" t="t" l="l"/>
            <a:pathLst>
              <a:path h="3869743" w="7751430">
                <a:moveTo>
                  <a:pt x="0" y="0"/>
                </a:moveTo>
                <a:lnTo>
                  <a:pt x="7751430" y="0"/>
                </a:lnTo>
                <a:lnTo>
                  <a:pt x="7751430" y="3869743"/>
                </a:lnTo>
                <a:lnTo>
                  <a:pt x="0" y="3869743"/>
                </a:lnTo>
                <a:lnTo>
                  <a:pt x="0" y="0"/>
                </a:lnTo>
                <a:close/>
              </a:path>
            </a:pathLst>
          </a:custGeom>
          <a:blipFill>
            <a:blip r:embed="rId4"/>
            <a:stretch>
              <a:fillRect l="0" t="0" r="0" b="0"/>
            </a:stretch>
          </a:blipFill>
        </p:spPr>
      </p:sp>
      <p:sp>
        <p:nvSpPr>
          <p:cNvPr name="Freeform 9" id="9"/>
          <p:cNvSpPr/>
          <p:nvPr/>
        </p:nvSpPr>
        <p:spPr>
          <a:xfrm flipH="false" flipV="false" rot="0">
            <a:off x="9278759" y="1567330"/>
            <a:ext cx="8182009" cy="4031136"/>
          </a:xfrm>
          <a:custGeom>
            <a:avLst/>
            <a:gdLst/>
            <a:ahLst/>
            <a:cxnLst/>
            <a:rect r="r" b="b" t="t" l="l"/>
            <a:pathLst>
              <a:path h="4031136" w="8182009">
                <a:moveTo>
                  <a:pt x="0" y="0"/>
                </a:moveTo>
                <a:lnTo>
                  <a:pt x="8182010" y="0"/>
                </a:lnTo>
                <a:lnTo>
                  <a:pt x="8182010" y="4031136"/>
                </a:lnTo>
                <a:lnTo>
                  <a:pt x="0" y="4031136"/>
                </a:lnTo>
                <a:lnTo>
                  <a:pt x="0" y="0"/>
                </a:lnTo>
                <a:close/>
              </a:path>
            </a:pathLst>
          </a:custGeom>
          <a:blipFill>
            <a:blip r:embed="rId5"/>
            <a:stretch>
              <a:fillRect l="0" t="0" r="0" b="0"/>
            </a:stretch>
          </a:blipFill>
        </p:spPr>
      </p:sp>
      <p:sp>
        <p:nvSpPr>
          <p:cNvPr name="Freeform 10" id="10"/>
          <p:cNvSpPr/>
          <p:nvPr/>
        </p:nvSpPr>
        <p:spPr>
          <a:xfrm flipH="false" flipV="false" rot="0">
            <a:off x="481419" y="5598466"/>
            <a:ext cx="8662581" cy="4254072"/>
          </a:xfrm>
          <a:custGeom>
            <a:avLst/>
            <a:gdLst/>
            <a:ahLst/>
            <a:cxnLst/>
            <a:rect r="r" b="b" t="t" l="l"/>
            <a:pathLst>
              <a:path h="4254072" w="8662581">
                <a:moveTo>
                  <a:pt x="0" y="0"/>
                </a:moveTo>
                <a:lnTo>
                  <a:pt x="8662581" y="0"/>
                </a:lnTo>
                <a:lnTo>
                  <a:pt x="8662581" y="4254072"/>
                </a:lnTo>
                <a:lnTo>
                  <a:pt x="0" y="4254072"/>
                </a:lnTo>
                <a:lnTo>
                  <a:pt x="0" y="0"/>
                </a:lnTo>
                <a:close/>
              </a:path>
            </a:pathLst>
          </a:custGeom>
          <a:blipFill>
            <a:blip r:embed="rId6"/>
            <a:stretch>
              <a:fillRect l="0" t="0" r="0" b="0"/>
            </a:stretch>
          </a:blipFill>
        </p:spPr>
      </p:sp>
      <p:sp>
        <p:nvSpPr>
          <p:cNvPr name="Freeform 11" id="11"/>
          <p:cNvSpPr/>
          <p:nvPr/>
        </p:nvSpPr>
        <p:spPr>
          <a:xfrm flipH="false" flipV="false" rot="0">
            <a:off x="9144000" y="5856061"/>
            <a:ext cx="8456337" cy="4190485"/>
          </a:xfrm>
          <a:custGeom>
            <a:avLst/>
            <a:gdLst/>
            <a:ahLst/>
            <a:cxnLst/>
            <a:rect r="r" b="b" t="t" l="l"/>
            <a:pathLst>
              <a:path h="4190485" w="8456337">
                <a:moveTo>
                  <a:pt x="0" y="0"/>
                </a:moveTo>
                <a:lnTo>
                  <a:pt x="8456337" y="0"/>
                </a:lnTo>
                <a:lnTo>
                  <a:pt x="8456337" y="4190485"/>
                </a:lnTo>
                <a:lnTo>
                  <a:pt x="0" y="4190485"/>
                </a:lnTo>
                <a:lnTo>
                  <a:pt x="0" y="0"/>
                </a:lnTo>
                <a:close/>
              </a:path>
            </a:pathLst>
          </a:custGeom>
          <a:blipFill>
            <a:blip r:embed="rId7"/>
            <a:stretch>
              <a:fillRect l="0" t="0" r="0" b="0"/>
            </a:stretch>
          </a:blipFill>
        </p:spPr>
      </p:sp>
      <p:sp>
        <p:nvSpPr>
          <p:cNvPr name="TextBox 12" id="12"/>
          <p:cNvSpPr txBox="true"/>
          <p:nvPr/>
        </p:nvSpPr>
        <p:spPr>
          <a:xfrm rot="0">
            <a:off x="700098" y="567692"/>
            <a:ext cx="7597178"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SERVICE QUALITY ANALYSIS</a:t>
            </a:r>
          </a:p>
        </p:txBody>
      </p:sp>
      <p:sp>
        <p:nvSpPr>
          <p:cNvPr name="TextBox 13" id="13"/>
          <p:cNvSpPr txBox="true"/>
          <p:nvPr/>
        </p:nvSpPr>
        <p:spPr>
          <a:xfrm rot="0">
            <a:off x="8451528" y="443043"/>
            <a:ext cx="9836472" cy="1598994"/>
          </a:xfrm>
          <a:prstGeom prst="rect">
            <a:avLst/>
          </a:prstGeom>
        </p:spPr>
        <p:txBody>
          <a:bodyPr anchor="t" rtlCol="false" tIns="0" lIns="0" bIns="0" rIns="0">
            <a:spAutoFit/>
          </a:bodyPr>
          <a:lstStyle/>
          <a:p>
            <a:pPr>
              <a:lnSpc>
                <a:spcPts val="4236"/>
              </a:lnSpc>
            </a:pPr>
            <a:r>
              <a:rPr lang="en-US" sz="3025">
                <a:solidFill>
                  <a:srgbClr val="000000"/>
                </a:solidFill>
                <a:latin typeface="Raleway"/>
              </a:rPr>
              <a:t> Let see what service factors have the highest and lowest satisfaction levels:</a:t>
            </a:r>
          </a:p>
          <a:p>
            <a:pPr>
              <a:lnSpc>
                <a:spcPts val="4236"/>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41038"/>
            <a:ext cx="17558192" cy="10045962"/>
            <a:chOff x="0" y="0"/>
            <a:chExt cx="5706417" cy="3264941"/>
          </a:xfrm>
        </p:grpSpPr>
        <p:sp>
          <p:nvSpPr>
            <p:cNvPr name="Freeform 6" id="6"/>
            <p:cNvSpPr/>
            <p:nvPr/>
          </p:nvSpPr>
          <p:spPr>
            <a:xfrm flipH="false" flipV="false" rot="0">
              <a:off x="0" y="0"/>
              <a:ext cx="5706417" cy="3264941"/>
            </a:xfrm>
            <a:custGeom>
              <a:avLst/>
              <a:gdLst/>
              <a:ahLst/>
              <a:cxnLst/>
              <a:rect r="r" b="b" t="t" l="l"/>
              <a:pathLst>
                <a:path h="3264941" w="5706417">
                  <a:moveTo>
                    <a:pt x="22046" y="0"/>
                  </a:moveTo>
                  <a:lnTo>
                    <a:pt x="5684371" y="0"/>
                  </a:lnTo>
                  <a:cubicBezTo>
                    <a:pt x="5696546" y="0"/>
                    <a:pt x="5706417" y="9871"/>
                    <a:pt x="5706417" y="22046"/>
                  </a:cubicBezTo>
                  <a:lnTo>
                    <a:pt x="5706417" y="3242894"/>
                  </a:lnTo>
                  <a:cubicBezTo>
                    <a:pt x="5706417" y="3248741"/>
                    <a:pt x="5704094" y="3254349"/>
                    <a:pt x="5699960" y="3258483"/>
                  </a:cubicBezTo>
                  <a:cubicBezTo>
                    <a:pt x="5695826" y="3262618"/>
                    <a:pt x="5690218" y="3264941"/>
                    <a:pt x="5684371" y="3264941"/>
                  </a:cubicBezTo>
                  <a:lnTo>
                    <a:pt x="22046" y="3264941"/>
                  </a:lnTo>
                  <a:cubicBezTo>
                    <a:pt x="9871" y="3264941"/>
                    <a:pt x="0" y="3255070"/>
                    <a:pt x="0" y="3242894"/>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3125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79971" y="1640735"/>
            <a:ext cx="8162842" cy="4073877"/>
          </a:xfrm>
          <a:custGeom>
            <a:avLst/>
            <a:gdLst/>
            <a:ahLst/>
            <a:cxnLst/>
            <a:rect r="r" b="b" t="t" l="l"/>
            <a:pathLst>
              <a:path h="4073877" w="8162842">
                <a:moveTo>
                  <a:pt x="0" y="0"/>
                </a:moveTo>
                <a:lnTo>
                  <a:pt x="8162842" y="0"/>
                </a:lnTo>
                <a:lnTo>
                  <a:pt x="8162842" y="4073877"/>
                </a:lnTo>
                <a:lnTo>
                  <a:pt x="0" y="4073877"/>
                </a:lnTo>
                <a:lnTo>
                  <a:pt x="0" y="0"/>
                </a:lnTo>
                <a:close/>
              </a:path>
            </a:pathLst>
          </a:custGeom>
          <a:blipFill>
            <a:blip r:embed="rId4"/>
            <a:stretch>
              <a:fillRect l="0" t="0" r="0" b="0"/>
            </a:stretch>
          </a:blipFill>
        </p:spPr>
      </p:sp>
      <p:sp>
        <p:nvSpPr>
          <p:cNvPr name="Freeform 9" id="9"/>
          <p:cNvSpPr/>
          <p:nvPr/>
        </p:nvSpPr>
        <p:spPr>
          <a:xfrm flipH="false" flipV="false" rot="0">
            <a:off x="8642813" y="1640735"/>
            <a:ext cx="8360047" cy="4086495"/>
          </a:xfrm>
          <a:custGeom>
            <a:avLst/>
            <a:gdLst/>
            <a:ahLst/>
            <a:cxnLst/>
            <a:rect r="r" b="b" t="t" l="l"/>
            <a:pathLst>
              <a:path h="4086495" w="8360047">
                <a:moveTo>
                  <a:pt x="0" y="0"/>
                </a:moveTo>
                <a:lnTo>
                  <a:pt x="8360047" y="0"/>
                </a:lnTo>
                <a:lnTo>
                  <a:pt x="8360047" y="4086494"/>
                </a:lnTo>
                <a:lnTo>
                  <a:pt x="0" y="4086494"/>
                </a:lnTo>
                <a:lnTo>
                  <a:pt x="0" y="0"/>
                </a:lnTo>
                <a:close/>
              </a:path>
            </a:pathLst>
          </a:custGeom>
          <a:blipFill>
            <a:blip r:embed="rId5"/>
            <a:stretch>
              <a:fillRect l="0" t="0" r="0" b="0"/>
            </a:stretch>
          </a:blipFill>
        </p:spPr>
      </p:sp>
      <p:sp>
        <p:nvSpPr>
          <p:cNvPr name="Freeform 10" id="10"/>
          <p:cNvSpPr/>
          <p:nvPr/>
        </p:nvSpPr>
        <p:spPr>
          <a:xfrm flipH="false" flipV="false" rot="0">
            <a:off x="321164" y="5714612"/>
            <a:ext cx="8822836" cy="4390038"/>
          </a:xfrm>
          <a:custGeom>
            <a:avLst/>
            <a:gdLst/>
            <a:ahLst/>
            <a:cxnLst/>
            <a:rect r="r" b="b" t="t" l="l"/>
            <a:pathLst>
              <a:path h="4390038" w="8822836">
                <a:moveTo>
                  <a:pt x="0" y="0"/>
                </a:moveTo>
                <a:lnTo>
                  <a:pt x="8822836" y="0"/>
                </a:lnTo>
                <a:lnTo>
                  <a:pt x="8822836" y="4390037"/>
                </a:lnTo>
                <a:lnTo>
                  <a:pt x="0" y="4390037"/>
                </a:lnTo>
                <a:lnTo>
                  <a:pt x="0" y="0"/>
                </a:lnTo>
                <a:close/>
              </a:path>
            </a:pathLst>
          </a:custGeom>
          <a:blipFill>
            <a:blip r:embed="rId6"/>
            <a:stretch>
              <a:fillRect l="0" t="0" r="0" b="0"/>
            </a:stretch>
          </a:blipFill>
        </p:spPr>
      </p:sp>
      <p:sp>
        <p:nvSpPr>
          <p:cNvPr name="Freeform 11" id="11"/>
          <p:cNvSpPr/>
          <p:nvPr/>
        </p:nvSpPr>
        <p:spPr>
          <a:xfrm flipH="false" flipV="false" rot="0">
            <a:off x="9144000" y="5623436"/>
            <a:ext cx="8115300" cy="4572388"/>
          </a:xfrm>
          <a:custGeom>
            <a:avLst/>
            <a:gdLst/>
            <a:ahLst/>
            <a:cxnLst/>
            <a:rect r="r" b="b" t="t" l="l"/>
            <a:pathLst>
              <a:path h="4572388" w="8115300">
                <a:moveTo>
                  <a:pt x="0" y="0"/>
                </a:moveTo>
                <a:lnTo>
                  <a:pt x="8115300" y="0"/>
                </a:lnTo>
                <a:lnTo>
                  <a:pt x="8115300" y="4572389"/>
                </a:lnTo>
                <a:lnTo>
                  <a:pt x="0" y="4572389"/>
                </a:lnTo>
                <a:lnTo>
                  <a:pt x="0" y="0"/>
                </a:lnTo>
                <a:close/>
              </a:path>
            </a:pathLst>
          </a:custGeom>
          <a:blipFill>
            <a:blip r:embed="rId7"/>
            <a:stretch>
              <a:fillRect l="0" t="0" r="-8478" b="0"/>
            </a:stretch>
          </a:blipFill>
        </p:spPr>
      </p:sp>
      <p:sp>
        <p:nvSpPr>
          <p:cNvPr name="TextBox 12" id="12"/>
          <p:cNvSpPr txBox="true"/>
          <p:nvPr/>
        </p:nvSpPr>
        <p:spPr>
          <a:xfrm rot="0">
            <a:off x="700098" y="567692"/>
            <a:ext cx="7597178"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SERVICE QUALITY ANALYSIS</a:t>
            </a:r>
          </a:p>
        </p:txBody>
      </p:sp>
      <p:sp>
        <p:nvSpPr>
          <p:cNvPr name="TextBox 13" id="13"/>
          <p:cNvSpPr txBox="true"/>
          <p:nvPr/>
        </p:nvSpPr>
        <p:spPr>
          <a:xfrm rot="0">
            <a:off x="8451528" y="443043"/>
            <a:ext cx="9836472" cy="1598994"/>
          </a:xfrm>
          <a:prstGeom prst="rect">
            <a:avLst/>
          </a:prstGeom>
        </p:spPr>
        <p:txBody>
          <a:bodyPr anchor="t" rtlCol="false" tIns="0" lIns="0" bIns="0" rIns="0">
            <a:spAutoFit/>
          </a:bodyPr>
          <a:lstStyle/>
          <a:p>
            <a:pPr>
              <a:lnSpc>
                <a:spcPts val="4236"/>
              </a:lnSpc>
            </a:pPr>
            <a:r>
              <a:rPr lang="en-US" sz="3025">
                <a:solidFill>
                  <a:srgbClr val="000000"/>
                </a:solidFill>
                <a:latin typeface="Raleway"/>
              </a:rPr>
              <a:t> Let see what service factors have the highest and lowest satisfaction levels:</a:t>
            </a:r>
          </a:p>
          <a:p>
            <a:pPr>
              <a:lnSpc>
                <a:spcPts val="4236"/>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41038"/>
            <a:ext cx="17558192" cy="10045962"/>
            <a:chOff x="0" y="0"/>
            <a:chExt cx="5706417" cy="3264941"/>
          </a:xfrm>
        </p:grpSpPr>
        <p:sp>
          <p:nvSpPr>
            <p:cNvPr name="Freeform 6" id="6"/>
            <p:cNvSpPr/>
            <p:nvPr/>
          </p:nvSpPr>
          <p:spPr>
            <a:xfrm flipH="false" flipV="false" rot="0">
              <a:off x="0" y="0"/>
              <a:ext cx="5706417" cy="3264941"/>
            </a:xfrm>
            <a:custGeom>
              <a:avLst/>
              <a:gdLst/>
              <a:ahLst/>
              <a:cxnLst/>
              <a:rect r="r" b="b" t="t" l="l"/>
              <a:pathLst>
                <a:path h="3264941" w="5706417">
                  <a:moveTo>
                    <a:pt x="22046" y="0"/>
                  </a:moveTo>
                  <a:lnTo>
                    <a:pt x="5684371" y="0"/>
                  </a:lnTo>
                  <a:cubicBezTo>
                    <a:pt x="5696546" y="0"/>
                    <a:pt x="5706417" y="9871"/>
                    <a:pt x="5706417" y="22046"/>
                  </a:cubicBezTo>
                  <a:lnTo>
                    <a:pt x="5706417" y="3242894"/>
                  </a:lnTo>
                  <a:cubicBezTo>
                    <a:pt x="5706417" y="3248741"/>
                    <a:pt x="5704094" y="3254349"/>
                    <a:pt x="5699960" y="3258483"/>
                  </a:cubicBezTo>
                  <a:cubicBezTo>
                    <a:pt x="5695826" y="3262618"/>
                    <a:pt x="5690218" y="3264941"/>
                    <a:pt x="5684371" y="3264941"/>
                  </a:cubicBezTo>
                  <a:lnTo>
                    <a:pt x="22046" y="3264941"/>
                  </a:lnTo>
                  <a:cubicBezTo>
                    <a:pt x="9871" y="3264941"/>
                    <a:pt x="0" y="3255070"/>
                    <a:pt x="0" y="3242894"/>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3125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27144" y="1546743"/>
            <a:ext cx="8024384" cy="3958156"/>
          </a:xfrm>
          <a:custGeom>
            <a:avLst/>
            <a:gdLst/>
            <a:ahLst/>
            <a:cxnLst/>
            <a:rect r="r" b="b" t="t" l="l"/>
            <a:pathLst>
              <a:path h="3958156" w="8024384">
                <a:moveTo>
                  <a:pt x="0" y="0"/>
                </a:moveTo>
                <a:lnTo>
                  <a:pt x="8024384" y="0"/>
                </a:lnTo>
                <a:lnTo>
                  <a:pt x="8024384" y="3958155"/>
                </a:lnTo>
                <a:lnTo>
                  <a:pt x="0" y="3958155"/>
                </a:lnTo>
                <a:lnTo>
                  <a:pt x="0" y="0"/>
                </a:lnTo>
                <a:close/>
              </a:path>
            </a:pathLst>
          </a:custGeom>
          <a:blipFill>
            <a:blip r:embed="rId4"/>
            <a:stretch>
              <a:fillRect l="0" t="0" r="0" b="0"/>
            </a:stretch>
          </a:blipFill>
        </p:spPr>
      </p:sp>
      <p:sp>
        <p:nvSpPr>
          <p:cNvPr name="Freeform 9" id="9"/>
          <p:cNvSpPr/>
          <p:nvPr/>
        </p:nvSpPr>
        <p:spPr>
          <a:xfrm flipH="false" flipV="false" rot="0">
            <a:off x="9020263" y="1546743"/>
            <a:ext cx="8344659" cy="4128100"/>
          </a:xfrm>
          <a:custGeom>
            <a:avLst/>
            <a:gdLst/>
            <a:ahLst/>
            <a:cxnLst/>
            <a:rect r="r" b="b" t="t" l="l"/>
            <a:pathLst>
              <a:path h="4128100" w="8344659">
                <a:moveTo>
                  <a:pt x="0" y="0"/>
                </a:moveTo>
                <a:lnTo>
                  <a:pt x="8344659" y="0"/>
                </a:lnTo>
                <a:lnTo>
                  <a:pt x="8344659" y="4128100"/>
                </a:lnTo>
                <a:lnTo>
                  <a:pt x="0" y="4128100"/>
                </a:lnTo>
                <a:lnTo>
                  <a:pt x="0" y="0"/>
                </a:lnTo>
                <a:close/>
              </a:path>
            </a:pathLst>
          </a:custGeom>
          <a:blipFill>
            <a:blip r:embed="rId5"/>
            <a:stretch>
              <a:fillRect l="0" t="0" r="0" b="0"/>
            </a:stretch>
          </a:blipFill>
        </p:spPr>
      </p:sp>
      <p:sp>
        <p:nvSpPr>
          <p:cNvPr name="Freeform 10" id="10"/>
          <p:cNvSpPr/>
          <p:nvPr/>
        </p:nvSpPr>
        <p:spPr>
          <a:xfrm flipH="false" flipV="false" rot="0">
            <a:off x="427144" y="5674843"/>
            <a:ext cx="8509849" cy="4205201"/>
          </a:xfrm>
          <a:custGeom>
            <a:avLst/>
            <a:gdLst/>
            <a:ahLst/>
            <a:cxnLst/>
            <a:rect r="r" b="b" t="t" l="l"/>
            <a:pathLst>
              <a:path h="4205201" w="8509849">
                <a:moveTo>
                  <a:pt x="0" y="0"/>
                </a:moveTo>
                <a:lnTo>
                  <a:pt x="8509849" y="0"/>
                </a:lnTo>
                <a:lnTo>
                  <a:pt x="8509849" y="4205201"/>
                </a:lnTo>
                <a:lnTo>
                  <a:pt x="0" y="4205201"/>
                </a:lnTo>
                <a:lnTo>
                  <a:pt x="0" y="0"/>
                </a:lnTo>
                <a:close/>
              </a:path>
            </a:pathLst>
          </a:custGeom>
          <a:blipFill>
            <a:blip r:embed="rId6"/>
            <a:stretch>
              <a:fillRect l="0" t="0" r="0" b="0"/>
            </a:stretch>
          </a:blipFill>
        </p:spPr>
      </p:sp>
      <p:sp>
        <p:nvSpPr>
          <p:cNvPr name="Freeform 11" id="11"/>
          <p:cNvSpPr/>
          <p:nvPr/>
        </p:nvSpPr>
        <p:spPr>
          <a:xfrm flipH="false" flipV="false" rot="0">
            <a:off x="8936993" y="5674843"/>
            <a:ext cx="8322307" cy="4125466"/>
          </a:xfrm>
          <a:custGeom>
            <a:avLst/>
            <a:gdLst/>
            <a:ahLst/>
            <a:cxnLst/>
            <a:rect r="r" b="b" t="t" l="l"/>
            <a:pathLst>
              <a:path h="4125466" w="8322307">
                <a:moveTo>
                  <a:pt x="0" y="0"/>
                </a:moveTo>
                <a:lnTo>
                  <a:pt x="8322307" y="0"/>
                </a:lnTo>
                <a:lnTo>
                  <a:pt x="8322307" y="4125466"/>
                </a:lnTo>
                <a:lnTo>
                  <a:pt x="0" y="4125466"/>
                </a:lnTo>
                <a:lnTo>
                  <a:pt x="0" y="0"/>
                </a:lnTo>
                <a:close/>
              </a:path>
            </a:pathLst>
          </a:custGeom>
          <a:blipFill>
            <a:blip r:embed="rId7"/>
            <a:stretch>
              <a:fillRect l="0" t="0" r="0" b="0"/>
            </a:stretch>
          </a:blipFill>
        </p:spPr>
      </p:sp>
      <p:sp>
        <p:nvSpPr>
          <p:cNvPr name="TextBox 12" id="12"/>
          <p:cNvSpPr txBox="true"/>
          <p:nvPr/>
        </p:nvSpPr>
        <p:spPr>
          <a:xfrm rot="0">
            <a:off x="700098" y="567692"/>
            <a:ext cx="7597178"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SERVICE QUALITY ANALYSIS</a:t>
            </a:r>
          </a:p>
        </p:txBody>
      </p:sp>
      <p:sp>
        <p:nvSpPr>
          <p:cNvPr name="TextBox 13" id="13"/>
          <p:cNvSpPr txBox="true"/>
          <p:nvPr/>
        </p:nvSpPr>
        <p:spPr>
          <a:xfrm rot="0">
            <a:off x="8451528" y="443043"/>
            <a:ext cx="9836472" cy="1598994"/>
          </a:xfrm>
          <a:prstGeom prst="rect">
            <a:avLst/>
          </a:prstGeom>
        </p:spPr>
        <p:txBody>
          <a:bodyPr anchor="t" rtlCol="false" tIns="0" lIns="0" bIns="0" rIns="0">
            <a:spAutoFit/>
          </a:bodyPr>
          <a:lstStyle/>
          <a:p>
            <a:pPr>
              <a:lnSpc>
                <a:spcPts val="4236"/>
              </a:lnSpc>
            </a:pPr>
            <a:r>
              <a:rPr lang="en-US" sz="3025">
                <a:solidFill>
                  <a:srgbClr val="000000"/>
                </a:solidFill>
                <a:latin typeface="Raleway"/>
              </a:rPr>
              <a:t> Let see what service factors have the highest and lowest satisfaction levels:</a:t>
            </a:r>
          </a:p>
          <a:p>
            <a:pPr>
              <a:lnSpc>
                <a:spcPts val="4236"/>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41038"/>
            <a:ext cx="17558192" cy="10045962"/>
            <a:chOff x="0" y="0"/>
            <a:chExt cx="5706417" cy="3264941"/>
          </a:xfrm>
        </p:grpSpPr>
        <p:sp>
          <p:nvSpPr>
            <p:cNvPr name="Freeform 6" id="6"/>
            <p:cNvSpPr/>
            <p:nvPr/>
          </p:nvSpPr>
          <p:spPr>
            <a:xfrm flipH="false" flipV="false" rot="0">
              <a:off x="0" y="0"/>
              <a:ext cx="5706417" cy="3264941"/>
            </a:xfrm>
            <a:custGeom>
              <a:avLst/>
              <a:gdLst/>
              <a:ahLst/>
              <a:cxnLst/>
              <a:rect r="r" b="b" t="t" l="l"/>
              <a:pathLst>
                <a:path h="3264941" w="5706417">
                  <a:moveTo>
                    <a:pt x="22046" y="0"/>
                  </a:moveTo>
                  <a:lnTo>
                    <a:pt x="5684371" y="0"/>
                  </a:lnTo>
                  <a:cubicBezTo>
                    <a:pt x="5696546" y="0"/>
                    <a:pt x="5706417" y="9871"/>
                    <a:pt x="5706417" y="22046"/>
                  </a:cubicBezTo>
                  <a:lnTo>
                    <a:pt x="5706417" y="3242894"/>
                  </a:lnTo>
                  <a:cubicBezTo>
                    <a:pt x="5706417" y="3248741"/>
                    <a:pt x="5704094" y="3254349"/>
                    <a:pt x="5699960" y="3258483"/>
                  </a:cubicBezTo>
                  <a:cubicBezTo>
                    <a:pt x="5695826" y="3262618"/>
                    <a:pt x="5690218" y="3264941"/>
                    <a:pt x="5684371" y="3264941"/>
                  </a:cubicBezTo>
                  <a:lnTo>
                    <a:pt x="22046" y="3264941"/>
                  </a:lnTo>
                  <a:cubicBezTo>
                    <a:pt x="9871" y="3264941"/>
                    <a:pt x="0" y="3255070"/>
                    <a:pt x="0" y="3242894"/>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3125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723408" y="2530705"/>
            <a:ext cx="14593709" cy="7150499"/>
          </a:xfrm>
          <a:custGeom>
            <a:avLst/>
            <a:gdLst/>
            <a:ahLst/>
            <a:cxnLst/>
            <a:rect r="r" b="b" t="t" l="l"/>
            <a:pathLst>
              <a:path h="7150499" w="14593709">
                <a:moveTo>
                  <a:pt x="0" y="0"/>
                </a:moveTo>
                <a:lnTo>
                  <a:pt x="14593709" y="0"/>
                </a:lnTo>
                <a:lnTo>
                  <a:pt x="14593709" y="7150499"/>
                </a:lnTo>
                <a:lnTo>
                  <a:pt x="0" y="7150499"/>
                </a:lnTo>
                <a:lnTo>
                  <a:pt x="0" y="0"/>
                </a:lnTo>
                <a:close/>
              </a:path>
            </a:pathLst>
          </a:custGeom>
          <a:blipFill>
            <a:blip r:embed="rId4"/>
            <a:stretch>
              <a:fillRect l="0" t="0" r="0" b="0"/>
            </a:stretch>
          </a:blipFill>
        </p:spPr>
      </p:sp>
      <p:sp>
        <p:nvSpPr>
          <p:cNvPr name="TextBox 9" id="9"/>
          <p:cNvSpPr txBox="true"/>
          <p:nvPr/>
        </p:nvSpPr>
        <p:spPr>
          <a:xfrm rot="0">
            <a:off x="700098" y="567692"/>
            <a:ext cx="7597178" cy="708187"/>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SERVICE QUALITY ANALYSIS</a:t>
            </a:r>
          </a:p>
        </p:txBody>
      </p:sp>
      <p:sp>
        <p:nvSpPr>
          <p:cNvPr name="TextBox 10" id="10"/>
          <p:cNvSpPr txBox="true"/>
          <p:nvPr/>
        </p:nvSpPr>
        <p:spPr>
          <a:xfrm rot="0">
            <a:off x="8451528" y="443043"/>
            <a:ext cx="9836472" cy="1598994"/>
          </a:xfrm>
          <a:prstGeom prst="rect">
            <a:avLst/>
          </a:prstGeom>
        </p:spPr>
        <p:txBody>
          <a:bodyPr anchor="t" rtlCol="false" tIns="0" lIns="0" bIns="0" rIns="0">
            <a:spAutoFit/>
          </a:bodyPr>
          <a:lstStyle/>
          <a:p>
            <a:pPr>
              <a:lnSpc>
                <a:spcPts val="4236"/>
              </a:lnSpc>
            </a:pPr>
            <a:r>
              <a:rPr lang="en-US" sz="3025">
                <a:solidFill>
                  <a:srgbClr val="000000"/>
                </a:solidFill>
                <a:latin typeface="Raleway"/>
              </a:rPr>
              <a:t> Let see what service factors have the highest and lowest satisfaction levels:</a:t>
            </a:r>
          </a:p>
          <a:p>
            <a:pPr>
              <a:lnSpc>
                <a:spcPts val="4236"/>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241167" y="241038"/>
            <a:ext cx="17558192" cy="10045962"/>
            <a:chOff x="0" y="0"/>
            <a:chExt cx="5706417" cy="3264941"/>
          </a:xfrm>
        </p:grpSpPr>
        <p:sp>
          <p:nvSpPr>
            <p:cNvPr name="Freeform 6" id="6"/>
            <p:cNvSpPr/>
            <p:nvPr/>
          </p:nvSpPr>
          <p:spPr>
            <a:xfrm flipH="false" flipV="false" rot="0">
              <a:off x="0" y="0"/>
              <a:ext cx="5706417" cy="3264941"/>
            </a:xfrm>
            <a:custGeom>
              <a:avLst/>
              <a:gdLst/>
              <a:ahLst/>
              <a:cxnLst/>
              <a:rect r="r" b="b" t="t" l="l"/>
              <a:pathLst>
                <a:path h="3264941" w="5706417">
                  <a:moveTo>
                    <a:pt x="22046" y="0"/>
                  </a:moveTo>
                  <a:lnTo>
                    <a:pt x="5684371" y="0"/>
                  </a:lnTo>
                  <a:cubicBezTo>
                    <a:pt x="5696546" y="0"/>
                    <a:pt x="5706417" y="9871"/>
                    <a:pt x="5706417" y="22046"/>
                  </a:cubicBezTo>
                  <a:lnTo>
                    <a:pt x="5706417" y="3242894"/>
                  </a:lnTo>
                  <a:cubicBezTo>
                    <a:pt x="5706417" y="3248741"/>
                    <a:pt x="5704094" y="3254349"/>
                    <a:pt x="5699960" y="3258483"/>
                  </a:cubicBezTo>
                  <a:cubicBezTo>
                    <a:pt x="5695826" y="3262618"/>
                    <a:pt x="5690218" y="3264941"/>
                    <a:pt x="5684371" y="3264941"/>
                  </a:cubicBezTo>
                  <a:lnTo>
                    <a:pt x="22046" y="3264941"/>
                  </a:lnTo>
                  <a:cubicBezTo>
                    <a:pt x="9871" y="3264941"/>
                    <a:pt x="0" y="3255070"/>
                    <a:pt x="0" y="3242894"/>
                  </a:cubicBezTo>
                  <a:lnTo>
                    <a:pt x="0" y="22046"/>
                  </a:lnTo>
                  <a:cubicBezTo>
                    <a:pt x="0" y="16199"/>
                    <a:pt x="2323" y="10592"/>
                    <a:pt x="6457" y="6457"/>
                  </a:cubicBezTo>
                  <a:cubicBezTo>
                    <a:pt x="10592" y="2323"/>
                    <a:pt x="16199" y="0"/>
                    <a:pt x="2204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706417" cy="33125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2951808"/>
            <a:ext cx="8742621" cy="5564685"/>
          </a:xfrm>
          <a:custGeom>
            <a:avLst/>
            <a:gdLst/>
            <a:ahLst/>
            <a:cxnLst/>
            <a:rect r="r" b="b" t="t" l="l"/>
            <a:pathLst>
              <a:path h="5564685" w="8742621">
                <a:moveTo>
                  <a:pt x="0" y="0"/>
                </a:moveTo>
                <a:lnTo>
                  <a:pt x="8742621" y="0"/>
                </a:lnTo>
                <a:lnTo>
                  <a:pt x="8742621" y="5564684"/>
                </a:lnTo>
                <a:lnTo>
                  <a:pt x="0" y="5564684"/>
                </a:lnTo>
                <a:lnTo>
                  <a:pt x="0" y="0"/>
                </a:lnTo>
                <a:close/>
              </a:path>
            </a:pathLst>
          </a:custGeom>
          <a:blipFill>
            <a:blip r:embed="rId4"/>
            <a:stretch>
              <a:fillRect l="0" t="0" r="0" b="0"/>
            </a:stretch>
          </a:blipFill>
        </p:spPr>
      </p:sp>
      <p:sp>
        <p:nvSpPr>
          <p:cNvPr name="TextBox 9" id="9"/>
          <p:cNvSpPr txBox="true"/>
          <p:nvPr/>
        </p:nvSpPr>
        <p:spPr>
          <a:xfrm rot="0">
            <a:off x="700098" y="567692"/>
            <a:ext cx="16302762" cy="1434725"/>
          </a:xfrm>
          <a:prstGeom prst="rect">
            <a:avLst/>
          </a:prstGeom>
        </p:spPr>
        <p:txBody>
          <a:bodyPr anchor="t" rtlCol="false" tIns="0" lIns="0" bIns="0" rIns="0">
            <a:spAutoFit/>
          </a:bodyPr>
          <a:lstStyle/>
          <a:p>
            <a:pPr algn="ctr">
              <a:lnSpc>
                <a:spcPts val="5736"/>
              </a:lnSpc>
            </a:pPr>
            <a:r>
              <a:rPr lang="en-US" sz="4097">
                <a:solidFill>
                  <a:srgbClr val="000000"/>
                </a:solidFill>
                <a:latin typeface="Fredoka One"/>
              </a:rPr>
              <a:t>CORRELATION BETWEEN DELAYS (DEPARTURE AND ARRIVAL) AND SATISFACTION LEVELS</a:t>
            </a:r>
          </a:p>
        </p:txBody>
      </p:sp>
      <p:sp>
        <p:nvSpPr>
          <p:cNvPr name="TextBox 10" id="10"/>
          <p:cNvSpPr txBox="true"/>
          <p:nvPr/>
        </p:nvSpPr>
        <p:spPr>
          <a:xfrm rot="0">
            <a:off x="9883869" y="3375862"/>
            <a:ext cx="7375431" cy="4817345"/>
          </a:xfrm>
          <a:prstGeom prst="rect">
            <a:avLst/>
          </a:prstGeom>
        </p:spPr>
        <p:txBody>
          <a:bodyPr anchor="t" rtlCol="false" tIns="0" lIns="0" bIns="0" rIns="0">
            <a:spAutoFit/>
          </a:bodyPr>
          <a:lstStyle/>
          <a:p>
            <a:pPr>
              <a:lnSpc>
                <a:spcPts val="4236"/>
              </a:lnSpc>
            </a:pPr>
            <a:r>
              <a:rPr lang="en-US" sz="3025">
                <a:solidFill>
                  <a:srgbClr val="000000"/>
                </a:solidFill>
                <a:latin typeface="Raleway"/>
              </a:rPr>
              <a:t> Individuals expressing neutral or dissatisfied sentiments frequently encounter more significant delays in their journeys compared to satisfied passengers. This underscores the pivotal role that punctuality and minimal delays play in shaping overall customer satisfaction. </a:t>
            </a:r>
          </a:p>
          <a:p>
            <a:pPr>
              <a:lnSpc>
                <a:spcPts val="4236"/>
              </a:lnSpc>
            </a:pPr>
          </a:p>
        </p:txBody>
      </p:sp>
      <p:sp>
        <p:nvSpPr>
          <p:cNvPr name="Freeform 11" id="11"/>
          <p:cNvSpPr/>
          <p:nvPr/>
        </p:nvSpPr>
        <p:spPr>
          <a:xfrm flipH="false" flipV="false" rot="0">
            <a:off x="15631910" y="7071152"/>
            <a:ext cx="1954823" cy="2890681"/>
          </a:xfrm>
          <a:custGeom>
            <a:avLst/>
            <a:gdLst/>
            <a:ahLst/>
            <a:cxnLst/>
            <a:rect r="r" b="b" t="t" l="l"/>
            <a:pathLst>
              <a:path h="2890681" w="1954823">
                <a:moveTo>
                  <a:pt x="0" y="0"/>
                </a:moveTo>
                <a:lnTo>
                  <a:pt x="1954824" y="0"/>
                </a:lnTo>
                <a:lnTo>
                  <a:pt x="1954824" y="2890681"/>
                </a:lnTo>
                <a:lnTo>
                  <a:pt x="0" y="28906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4170706" y="1584991"/>
            <a:ext cx="13763544" cy="6484041"/>
            <a:chOff x="0" y="0"/>
            <a:chExt cx="4473156" cy="2107315"/>
          </a:xfrm>
        </p:grpSpPr>
        <p:sp>
          <p:nvSpPr>
            <p:cNvPr name="Freeform 6" id="6"/>
            <p:cNvSpPr/>
            <p:nvPr/>
          </p:nvSpPr>
          <p:spPr>
            <a:xfrm flipH="false" flipV="false" rot="0">
              <a:off x="0" y="0"/>
              <a:ext cx="4473156" cy="2107315"/>
            </a:xfrm>
            <a:custGeom>
              <a:avLst/>
              <a:gdLst/>
              <a:ahLst/>
              <a:cxnLst/>
              <a:rect r="r" b="b" t="t" l="l"/>
              <a:pathLst>
                <a:path h="2107315" w="4473156">
                  <a:moveTo>
                    <a:pt x="28125" y="0"/>
                  </a:moveTo>
                  <a:lnTo>
                    <a:pt x="4445031" y="0"/>
                  </a:lnTo>
                  <a:cubicBezTo>
                    <a:pt x="4460564" y="0"/>
                    <a:pt x="4473156" y="12592"/>
                    <a:pt x="4473156" y="28125"/>
                  </a:cubicBezTo>
                  <a:lnTo>
                    <a:pt x="4473156" y="2079191"/>
                  </a:lnTo>
                  <a:cubicBezTo>
                    <a:pt x="4473156" y="2094723"/>
                    <a:pt x="4460564" y="2107315"/>
                    <a:pt x="4445031" y="2107315"/>
                  </a:cubicBezTo>
                  <a:lnTo>
                    <a:pt x="28125" y="2107315"/>
                  </a:lnTo>
                  <a:cubicBezTo>
                    <a:pt x="12592" y="2107315"/>
                    <a:pt x="0" y="2094723"/>
                    <a:pt x="0" y="2079191"/>
                  </a:cubicBezTo>
                  <a:lnTo>
                    <a:pt x="0" y="28125"/>
                  </a:lnTo>
                  <a:cubicBezTo>
                    <a:pt x="0" y="12592"/>
                    <a:pt x="12592" y="0"/>
                    <a:pt x="2812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473156" cy="215494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4342522"/>
            <a:ext cx="4362220" cy="6254078"/>
          </a:xfrm>
          <a:custGeom>
            <a:avLst/>
            <a:gdLst/>
            <a:ahLst/>
            <a:cxnLst/>
            <a:rect r="r" b="b" t="t" l="l"/>
            <a:pathLst>
              <a:path h="6254078" w="4362220">
                <a:moveTo>
                  <a:pt x="0" y="0"/>
                </a:moveTo>
                <a:lnTo>
                  <a:pt x="4362220" y="0"/>
                </a:lnTo>
                <a:lnTo>
                  <a:pt x="4362220" y="6254079"/>
                </a:lnTo>
                <a:lnTo>
                  <a:pt x="0" y="6254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299978" y="3001387"/>
            <a:ext cx="10702882" cy="3470276"/>
          </a:xfrm>
          <a:prstGeom prst="rect">
            <a:avLst/>
          </a:prstGeom>
        </p:spPr>
        <p:txBody>
          <a:bodyPr anchor="t" rtlCol="false" tIns="0" lIns="0" bIns="0" rIns="0">
            <a:spAutoFit/>
          </a:bodyPr>
          <a:lstStyle/>
          <a:p>
            <a:pPr algn="r">
              <a:lnSpc>
                <a:spcPts val="13999"/>
              </a:lnSpc>
            </a:pPr>
            <a:r>
              <a:rPr lang="en-US" sz="9999">
                <a:solidFill>
                  <a:srgbClr val="000000"/>
                </a:solidFill>
                <a:latin typeface="Fredoka One"/>
              </a:rPr>
              <a:t>3. DATA PREPROCESSING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20396" y="4191396"/>
            <a:ext cx="12113022" cy="3524954"/>
          </a:xfrm>
          <a:custGeom>
            <a:avLst/>
            <a:gdLst/>
            <a:ahLst/>
            <a:cxnLst/>
            <a:rect r="r" b="b" t="t" l="l"/>
            <a:pathLst>
              <a:path h="3524954" w="12113022">
                <a:moveTo>
                  <a:pt x="0" y="0"/>
                </a:moveTo>
                <a:lnTo>
                  <a:pt x="12113022" y="0"/>
                </a:lnTo>
                <a:lnTo>
                  <a:pt x="12113022" y="3524953"/>
                </a:lnTo>
                <a:lnTo>
                  <a:pt x="0" y="3524953"/>
                </a:lnTo>
                <a:lnTo>
                  <a:pt x="0" y="0"/>
                </a:lnTo>
                <a:close/>
              </a:path>
            </a:pathLst>
          </a:custGeom>
          <a:blipFill>
            <a:blip r:embed="rId6"/>
            <a:stretch>
              <a:fillRect l="0" t="0" r="0" b="0"/>
            </a:stretch>
          </a:blipFill>
        </p:spPr>
      </p:sp>
      <p:sp>
        <p:nvSpPr>
          <p:cNvPr name="TextBox 10" id="10"/>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28589" y="4637240"/>
            <a:ext cx="10896637" cy="1012519"/>
          </a:xfrm>
          <a:custGeom>
            <a:avLst/>
            <a:gdLst/>
            <a:ahLst/>
            <a:cxnLst/>
            <a:rect r="r" b="b" t="t" l="l"/>
            <a:pathLst>
              <a:path h="1012519" w="10896637">
                <a:moveTo>
                  <a:pt x="0" y="0"/>
                </a:moveTo>
                <a:lnTo>
                  <a:pt x="10896637" y="0"/>
                </a:lnTo>
                <a:lnTo>
                  <a:pt x="10896637" y="1012520"/>
                </a:lnTo>
                <a:lnTo>
                  <a:pt x="0" y="1012520"/>
                </a:lnTo>
                <a:lnTo>
                  <a:pt x="0" y="0"/>
                </a:lnTo>
                <a:close/>
              </a:path>
            </a:pathLst>
          </a:custGeom>
          <a:blipFill>
            <a:blip r:embed="rId6"/>
            <a:stretch>
              <a:fillRect l="0" t="0" r="0" b="0"/>
            </a:stretch>
          </a:blipFill>
        </p:spPr>
      </p:sp>
      <p:sp>
        <p:nvSpPr>
          <p:cNvPr name="TextBox 10" id="10"/>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1" id="11"/>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delete unnecessary columns</a:t>
            </a:r>
          </a:p>
        </p:txBody>
      </p:sp>
      <p:sp>
        <p:nvSpPr>
          <p:cNvPr name="TextBox 12" id="12"/>
          <p:cNvSpPr txBox="true"/>
          <p:nvPr/>
        </p:nvSpPr>
        <p:spPr>
          <a:xfrm rot="0">
            <a:off x="1781994" y="6154031"/>
            <a:ext cx="10234174" cy="1270635"/>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 id and # columns dont use in any model so we can delete these columns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85140" y="4564262"/>
            <a:ext cx="12287637" cy="1158218"/>
          </a:xfrm>
          <a:custGeom>
            <a:avLst/>
            <a:gdLst/>
            <a:ahLst/>
            <a:cxnLst/>
            <a:rect r="r" b="b" t="t" l="l"/>
            <a:pathLst>
              <a:path h="1158218" w="12287637">
                <a:moveTo>
                  <a:pt x="0" y="0"/>
                </a:moveTo>
                <a:lnTo>
                  <a:pt x="12287636" y="0"/>
                </a:lnTo>
                <a:lnTo>
                  <a:pt x="12287636" y="1158218"/>
                </a:lnTo>
                <a:lnTo>
                  <a:pt x="0" y="1158218"/>
                </a:lnTo>
                <a:lnTo>
                  <a:pt x="0" y="0"/>
                </a:lnTo>
                <a:close/>
              </a:path>
            </a:pathLst>
          </a:custGeom>
          <a:blipFill>
            <a:blip r:embed="rId6"/>
            <a:stretch>
              <a:fillRect l="0" t="0" r="0" b="0"/>
            </a:stretch>
          </a:blipFill>
        </p:spPr>
      </p:sp>
      <p:sp>
        <p:nvSpPr>
          <p:cNvPr name="TextBox 10" id="10"/>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1" id="11"/>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delete null value</a:t>
            </a:r>
          </a:p>
        </p:txBody>
      </p:sp>
      <p:sp>
        <p:nvSpPr>
          <p:cNvPr name="TextBox 12" id="12"/>
          <p:cNvSpPr txBox="true"/>
          <p:nvPr/>
        </p:nvSpPr>
        <p:spPr>
          <a:xfrm rot="0">
            <a:off x="1953045" y="5989180"/>
            <a:ext cx="10234174" cy="2546985"/>
          </a:xfrm>
          <a:prstGeom prst="rect">
            <a:avLst/>
          </a:prstGeom>
        </p:spPr>
        <p:txBody>
          <a:bodyPr anchor="t" rtlCol="false" tIns="0" lIns="0" bIns="0" rIns="0">
            <a:spAutoFit/>
          </a:bodyPr>
          <a:lstStyle/>
          <a:p>
            <a:pPr>
              <a:lnSpc>
                <a:spcPts val="5039"/>
              </a:lnSpc>
            </a:pPr>
          </a:p>
          <a:p>
            <a:pPr marL="777238" indent="-388619" lvl="1">
              <a:lnSpc>
                <a:spcPts val="5039"/>
              </a:lnSpc>
              <a:buFont typeface="Arial"/>
              <a:buChar char="•"/>
            </a:pPr>
            <a:r>
              <a:rPr lang="en-US" sz="3599">
                <a:solidFill>
                  <a:srgbClr val="000000"/>
                </a:solidFill>
                <a:latin typeface="Raleway"/>
              </a:rPr>
              <a:t>We can see that in this column has ~0,2 null value, so we can delete them in train and test dataset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83729" y="4639236"/>
            <a:ext cx="10132439" cy="2586104"/>
          </a:xfrm>
          <a:custGeom>
            <a:avLst/>
            <a:gdLst/>
            <a:ahLst/>
            <a:cxnLst/>
            <a:rect r="r" b="b" t="t" l="l"/>
            <a:pathLst>
              <a:path h="2586104" w="10132439">
                <a:moveTo>
                  <a:pt x="0" y="0"/>
                </a:moveTo>
                <a:lnTo>
                  <a:pt x="10132439" y="0"/>
                </a:lnTo>
                <a:lnTo>
                  <a:pt x="10132439" y="2586104"/>
                </a:lnTo>
                <a:lnTo>
                  <a:pt x="0" y="2586104"/>
                </a:lnTo>
                <a:lnTo>
                  <a:pt x="0" y="0"/>
                </a:lnTo>
                <a:close/>
              </a:path>
            </a:pathLst>
          </a:custGeom>
          <a:blipFill>
            <a:blip r:embed="rId6"/>
            <a:stretch>
              <a:fillRect l="0" t="0" r="0" b="0"/>
            </a:stretch>
          </a:blipFill>
        </p:spPr>
      </p:sp>
      <p:sp>
        <p:nvSpPr>
          <p:cNvPr name="TextBox 10" id="10"/>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1" id="11"/>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Determine duplicated value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656314"/>
            <a:ext cx="12049493" cy="8601986"/>
            <a:chOff x="0" y="0"/>
            <a:chExt cx="3916088" cy="2795648"/>
          </a:xfrm>
        </p:grpSpPr>
        <p:sp>
          <p:nvSpPr>
            <p:cNvPr name="Freeform 6" id="6"/>
            <p:cNvSpPr/>
            <p:nvPr/>
          </p:nvSpPr>
          <p:spPr>
            <a:xfrm flipH="false" flipV="false" rot="0">
              <a:off x="0" y="0"/>
              <a:ext cx="3916088" cy="2795648"/>
            </a:xfrm>
            <a:custGeom>
              <a:avLst/>
              <a:gdLst/>
              <a:ahLst/>
              <a:cxnLst/>
              <a:rect r="r" b="b" t="t" l="l"/>
              <a:pathLst>
                <a:path h="2795648" w="3916088">
                  <a:moveTo>
                    <a:pt x="32126" y="0"/>
                  </a:moveTo>
                  <a:lnTo>
                    <a:pt x="3883963" y="0"/>
                  </a:lnTo>
                  <a:cubicBezTo>
                    <a:pt x="3901705" y="0"/>
                    <a:pt x="3916088" y="14383"/>
                    <a:pt x="3916088" y="32126"/>
                  </a:cubicBezTo>
                  <a:lnTo>
                    <a:pt x="3916088" y="2763522"/>
                  </a:lnTo>
                  <a:cubicBezTo>
                    <a:pt x="3916088" y="2781265"/>
                    <a:pt x="3901705" y="2795648"/>
                    <a:pt x="3883963" y="2795648"/>
                  </a:cubicBezTo>
                  <a:lnTo>
                    <a:pt x="32126" y="2795648"/>
                  </a:lnTo>
                  <a:cubicBezTo>
                    <a:pt x="23605" y="2795648"/>
                    <a:pt x="15434" y="2792263"/>
                    <a:pt x="9409" y="2786238"/>
                  </a:cubicBezTo>
                  <a:cubicBezTo>
                    <a:pt x="3385" y="2780214"/>
                    <a:pt x="0" y="2772042"/>
                    <a:pt x="0" y="2763522"/>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84327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65781" y="4645123"/>
            <a:ext cx="7341660" cy="5432828"/>
          </a:xfrm>
          <a:custGeom>
            <a:avLst/>
            <a:gdLst/>
            <a:ahLst/>
            <a:cxnLst/>
            <a:rect r="r" b="b" t="t" l="l"/>
            <a:pathLst>
              <a:path h="5432828" w="7341660">
                <a:moveTo>
                  <a:pt x="0" y="0"/>
                </a:moveTo>
                <a:lnTo>
                  <a:pt x="7341660" y="0"/>
                </a:lnTo>
                <a:lnTo>
                  <a:pt x="7341660" y="5432828"/>
                </a:lnTo>
                <a:lnTo>
                  <a:pt x="0" y="5432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809927" y="1196974"/>
            <a:ext cx="1048703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REASON</a:t>
            </a:r>
          </a:p>
        </p:txBody>
      </p:sp>
      <p:sp>
        <p:nvSpPr>
          <p:cNvPr name="TextBox 10" id="10"/>
          <p:cNvSpPr txBox="true"/>
          <p:nvPr/>
        </p:nvSpPr>
        <p:spPr>
          <a:xfrm rot="0">
            <a:off x="1520908" y="2992702"/>
            <a:ext cx="11547759" cy="5292726"/>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Raleway"/>
              </a:rPr>
              <a:t>The rapid development of the aviation industry leads to great competition in this industry. Understanding customers, knowing whether they are satisfied or not, thereby improving quality is very necessary.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Handing outliers</a:t>
            </a:r>
          </a:p>
        </p:txBody>
      </p:sp>
      <p:sp>
        <p:nvSpPr>
          <p:cNvPr name="TextBox 11" id="11"/>
          <p:cNvSpPr txBox="true"/>
          <p:nvPr/>
        </p:nvSpPr>
        <p:spPr>
          <a:xfrm rot="0">
            <a:off x="1753419" y="4553511"/>
            <a:ext cx="10234174" cy="3823335"/>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Using quantile ranges to divide values into 4 parts, each part representing 25%.</a:t>
            </a:r>
          </a:p>
          <a:p>
            <a:pPr marL="777238" indent="-388619" lvl="1">
              <a:lnSpc>
                <a:spcPts val="5039"/>
              </a:lnSpc>
              <a:buFont typeface="Arial"/>
              <a:buChar char="•"/>
            </a:pPr>
            <a:r>
              <a:rPr lang="en-US" sz="3599">
                <a:solidFill>
                  <a:srgbClr val="000000"/>
                </a:solidFill>
                <a:latin typeface="Raleway"/>
              </a:rPr>
              <a:t>Find the interquartile range.</a:t>
            </a:r>
          </a:p>
          <a:p>
            <a:pPr marL="777238" indent="-388619" lvl="1">
              <a:lnSpc>
                <a:spcPts val="5039"/>
              </a:lnSpc>
              <a:buFont typeface="Arial"/>
              <a:buChar char="•"/>
            </a:pPr>
            <a:r>
              <a:rPr lang="en-US" sz="3599">
                <a:solidFill>
                  <a:srgbClr val="000000"/>
                </a:solidFill>
                <a:latin typeface="Raleway"/>
              </a:rPr>
              <a:t>Determine the lower bound and upper bound beyond which any values are considered outliers.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10707" y="2865902"/>
            <a:ext cx="11732401" cy="6002624"/>
          </a:xfrm>
          <a:custGeom>
            <a:avLst/>
            <a:gdLst/>
            <a:ahLst/>
            <a:cxnLst/>
            <a:rect r="r" b="b" t="t" l="l"/>
            <a:pathLst>
              <a:path h="6002624" w="11732401">
                <a:moveTo>
                  <a:pt x="0" y="0"/>
                </a:moveTo>
                <a:lnTo>
                  <a:pt x="11732400" y="0"/>
                </a:lnTo>
                <a:lnTo>
                  <a:pt x="11732400" y="6002624"/>
                </a:lnTo>
                <a:lnTo>
                  <a:pt x="0" y="6002624"/>
                </a:lnTo>
                <a:lnTo>
                  <a:pt x="0" y="0"/>
                </a:lnTo>
                <a:close/>
              </a:path>
            </a:pathLst>
          </a:custGeom>
          <a:blipFill>
            <a:blip r:embed="rId6"/>
            <a:stretch>
              <a:fillRect l="0" t="0" r="0" b="0"/>
            </a:stretch>
          </a:blipFill>
        </p:spPr>
      </p:sp>
      <p:sp>
        <p:nvSpPr>
          <p:cNvPr name="TextBox 10" id="10"/>
          <p:cNvSpPr txBox="true"/>
          <p:nvPr/>
        </p:nvSpPr>
        <p:spPr>
          <a:xfrm rot="0">
            <a:off x="1781994" y="135205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Handling outliers</a:t>
            </a:r>
          </a:p>
        </p:txBody>
      </p:sp>
      <p:sp>
        <p:nvSpPr>
          <p:cNvPr name="TextBox 11" id="11"/>
          <p:cNvSpPr txBox="true"/>
          <p:nvPr/>
        </p:nvSpPr>
        <p:spPr>
          <a:xfrm rot="0">
            <a:off x="1781994" y="4124886"/>
            <a:ext cx="10234174" cy="3185160"/>
          </a:xfrm>
          <a:prstGeom prst="rect">
            <a:avLst/>
          </a:prstGeom>
        </p:spPr>
        <p:txBody>
          <a:bodyPr anchor="t" rtlCol="false" tIns="0" lIns="0" bIns="0" rIns="0">
            <a:spAutoFit/>
          </a:bodyPr>
          <a:lstStyle/>
          <a:p>
            <a:pPr>
              <a:lnSpc>
                <a:spcPts val="5039"/>
              </a:lnSpc>
            </a:pPr>
          </a:p>
          <a:p>
            <a:pPr marL="777238" indent="-388619" lvl="1">
              <a:lnSpc>
                <a:spcPts val="5039"/>
              </a:lnSpc>
              <a:buFont typeface="Arial"/>
              <a:buChar char="•"/>
            </a:pPr>
            <a:r>
              <a:rPr lang="en-US" sz="3599">
                <a:solidFill>
                  <a:srgbClr val="000000"/>
                </a:solidFill>
                <a:latin typeface="Raleway"/>
              </a:rPr>
              <a:t>In the 'Flight Distance' column, since the percentage of outliers is quite small, approximately 2%, we can consider removing these values.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Handling outliers</a:t>
            </a:r>
          </a:p>
        </p:txBody>
      </p:sp>
      <p:sp>
        <p:nvSpPr>
          <p:cNvPr name="TextBox 11" id="11"/>
          <p:cNvSpPr txBox="true"/>
          <p:nvPr/>
        </p:nvSpPr>
        <p:spPr>
          <a:xfrm rot="0">
            <a:off x="1781994" y="3851519"/>
            <a:ext cx="10234174" cy="3185160"/>
          </a:xfrm>
          <a:prstGeom prst="rect">
            <a:avLst/>
          </a:prstGeom>
        </p:spPr>
        <p:txBody>
          <a:bodyPr anchor="t" rtlCol="false" tIns="0" lIns="0" bIns="0" rIns="0">
            <a:spAutoFit/>
          </a:bodyPr>
          <a:lstStyle/>
          <a:p>
            <a:pPr>
              <a:lnSpc>
                <a:spcPts val="5039"/>
              </a:lnSpc>
            </a:pPr>
          </a:p>
          <a:p>
            <a:pPr marL="777238" indent="-388619" lvl="1">
              <a:lnSpc>
                <a:spcPts val="5039"/>
              </a:lnSpc>
              <a:buFont typeface="Arial"/>
              <a:buChar char="•"/>
            </a:pPr>
            <a:r>
              <a:rPr lang="en-US" sz="3599">
                <a:solidFill>
                  <a:srgbClr val="000000"/>
                </a:solidFill>
                <a:latin typeface="Raleway"/>
              </a:rPr>
              <a:t>In the 'Checkin service' column, as the values range from 0 to 5 and outliers constitute approximately 12%, we can use the median to replace these outliers.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Handling outliers</a:t>
            </a:r>
          </a:p>
        </p:txBody>
      </p:sp>
      <p:sp>
        <p:nvSpPr>
          <p:cNvPr name="TextBox 11" id="11"/>
          <p:cNvSpPr txBox="true"/>
          <p:nvPr/>
        </p:nvSpPr>
        <p:spPr>
          <a:xfrm rot="0">
            <a:off x="2159820" y="3851519"/>
            <a:ext cx="10234174" cy="3823335"/>
          </a:xfrm>
          <a:prstGeom prst="rect">
            <a:avLst/>
          </a:prstGeom>
        </p:spPr>
        <p:txBody>
          <a:bodyPr anchor="t" rtlCol="false" tIns="0" lIns="0" bIns="0" rIns="0">
            <a:spAutoFit/>
          </a:bodyPr>
          <a:lstStyle/>
          <a:p>
            <a:pPr>
              <a:lnSpc>
                <a:spcPts val="5039"/>
              </a:lnSpc>
            </a:pPr>
          </a:p>
          <a:p>
            <a:pPr>
              <a:lnSpc>
                <a:spcPts val="5039"/>
              </a:lnSpc>
            </a:pPr>
            <a:r>
              <a:rPr lang="en-US" sz="3599">
                <a:solidFill>
                  <a:srgbClr val="000000"/>
                </a:solidFill>
                <a:latin typeface="Raleway"/>
              </a:rPr>
              <a:t>In the 'Departure Delay in Minutes' column, we can use the KNNimputer algorithm to replace outliers with a specified value of n_neighbors = 5. This means utilizing the values of the five nearest neighbors to predict the outlier values.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Encode </a:t>
            </a:r>
          </a:p>
        </p:txBody>
      </p:sp>
      <p:sp>
        <p:nvSpPr>
          <p:cNvPr name="TextBox 11" id="11"/>
          <p:cNvSpPr txBox="true"/>
          <p:nvPr/>
        </p:nvSpPr>
        <p:spPr>
          <a:xfrm rot="0">
            <a:off x="2159820" y="4465191"/>
            <a:ext cx="10234174" cy="1270635"/>
          </a:xfrm>
          <a:prstGeom prst="rect">
            <a:avLst/>
          </a:prstGeom>
        </p:spPr>
        <p:txBody>
          <a:bodyPr anchor="t" rtlCol="false" tIns="0" lIns="0" bIns="0" rIns="0">
            <a:spAutoFit/>
          </a:bodyPr>
          <a:lstStyle/>
          <a:p>
            <a:pPr>
              <a:lnSpc>
                <a:spcPts val="5039"/>
              </a:lnSpc>
            </a:pPr>
            <a:r>
              <a:rPr lang="en-US" sz="3599">
                <a:solidFill>
                  <a:srgbClr val="000000"/>
                </a:solidFill>
                <a:latin typeface="Raleway"/>
              </a:rPr>
              <a:t>Encode the rating values to a range from 0 to 1 to facilitate faster processing by algorithms.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912873" y="3057355"/>
            <a:ext cx="10728068" cy="6200945"/>
          </a:xfrm>
          <a:custGeom>
            <a:avLst/>
            <a:gdLst/>
            <a:ahLst/>
            <a:cxnLst/>
            <a:rect r="r" b="b" t="t" l="l"/>
            <a:pathLst>
              <a:path h="6200945" w="10728068">
                <a:moveTo>
                  <a:pt x="0" y="0"/>
                </a:moveTo>
                <a:lnTo>
                  <a:pt x="10728068" y="0"/>
                </a:lnTo>
                <a:lnTo>
                  <a:pt x="10728068" y="6200945"/>
                </a:lnTo>
                <a:lnTo>
                  <a:pt x="0" y="6200945"/>
                </a:lnTo>
                <a:lnTo>
                  <a:pt x="0" y="0"/>
                </a:lnTo>
                <a:close/>
              </a:path>
            </a:pathLst>
          </a:custGeom>
          <a:blipFill>
            <a:blip r:embed="rId6"/>
            <a:stretch>
              <a:fillRect l="0" t="0" r="0" b="0"/>
            </a:stretch>
          </a:blipFill>
        </p:spPr>
      </p:sp>
      <p:sp>
        <p:nvSpPr>
          <p:cNvPr name="TextBox 10" id="10"/>
          <p:cNvSpPr txBox="true"/>
          <p:nvPr/>
        </p:nvSpPr>
        <p:spPr>
          <a:xfrm rot="0">
            <a:off x="1781994" y="1380168"/>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Unnecessary Features</a:t>
            </a:r>
          </a:p>
        </p:txBody>
      </p:sp>
      <p:sp>
        <p:nvSpPr>
          <p:cNvPr name="TextBox 11" id="11"/>
          <p:cNvSpPr txBox="true"/>
          <p:nvPr/>
        </p:nvSpPr>
        <p:spPr>
          <a:xfrm rot="0">
            <a:off x="2159820" y="4553511"/>
            <a:ext cx="10234174" cy="3185160"/>
          </a:xfrm>
          <a:prstGeom prst="rect">
            <a:avLst/>
          </a:prstGeom>
        </p:spPr>
        <p:txBody>
          <a:bodyPr anchor="t" rtlCol="false" tIns="0" lIns="0" bIns="0" rIns="0">
            <a:spAutoFit/>
          </a:bodyPr>
          <a:lstStyle/>
          <a:p>
            <a:pPr>
              <a:lnSpc>
                <a:spcPts val="5039"/>
              </a:lnSpc>
            </a:pPr>
            <a:r>
              <a:rPr lang="en-US" sz="3599">
                <a:solidFill>
                  <a:srgbClr val="000000"/>
                </a:solidFill>
                <a:latin typeface="Raleway"/>
              </a:rPr>
              <a:t>It can be observed that columns such as 'Gender,' 'Arrival Delay in Minutes,' 'Gate location,' 'Departure/Arrival time convenient' exhibit low data correlation, making them unnecessary for the algorithm.</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One hot encoding</a:t>
            </a:r>
          </a:p>
        </p:txBody>
      </p:sp>
      <p:sp>
        <p:nvSpPr>
          <p:cNvPr name="TextBox 11" id="11"/>
          <p:cNvSpPr txBox="true"/>
          <p:nvPr/>
        </p:nvSpPr>
        <p:spPr>
          <a:xfrm rot="0">
            <a:off x="2159820" y="4553511"/>
            <a:ext cx="10234174" cy="3185160"/>
          </a:xfrm>
          <a:prstGeom prst="rect">
            <a:avLst/>
          </a:prstGeom>
        </p:spPr>
        <p:txBody>
          <a:bodyPr anchor="t" rtlCol="false" tIns="0" lIns="0" bIns="0" rIns="0">
            <a:spAutoFit/>
          </a:bodyPr>
          <a:lstStyle/>
          <a:p>
            <a:pPr>
              <a:lnSpc>
                <a:spcPts val="5039"/>
              </a:lnSpc>
            </a:pPr>
            <a:r>
              <a:rPr lang="en-US" sz="3599">
                <a:solidFill>
                  <a:srgbClr val="000000"/>
                </a:solidFill>
                <a:latin typeface="Raleway"/>
              </a:rPr>
              <a:t>Utilize the one-hot encoding algorithm for the columns ['Customer Type', 'Type of Travel', 'Class']. Since these columns do not have ordinal distinctions (no inherent order), employing this algorithm is appropriate.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81994" y="4639236"/>
            <a:ext cx="11130723" cy="3576136"/>
          </a:xfrm>
          <a:custGeom>
            <a:avLst/>
            <a:gdLst/>
            <a:ahLst/>
            <a:cxnLst/>
            <a:rect r="r" b="b" t="t" l="l"/>
            <a:pathLst>
              <a:path h="3576136" w="11130723">
                <a:moveTo>
                  <a:pt x="0" y="0"/>
                </a:moveTo>
                <a:lnTo>
                  <a:pt x="11130723" y="0"/>
                </a:lnTo>
                <a:lnTo>
                  <a:pt x="11130723" y="3576136"/>
                </a:lnTo>
                <a:lnTo>
                  <a:pt x="0" y="3576136"/>
                </a:lnTo>
                <a:lnTo>
                  <a:pt x="0" y="0"/>
                </a:lnTo>
                <a:close/>
              </a:path>
            </a:pathLst>
          </a:custGeom>
          <a:blipFill>
            <a:blip r:embed="rId6"/>
            <a:stretch>
              <a:fillRect l="0" t="0" r="0" b="0"/>
            </a:stretch>
          </a:blipFill>
        </p:spPr>
      </p:sp>
      <p:sp>
        <p:nvSpPr>
          <p:cNvPr name="TextBox 10" id="10"/>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1" id="11"/>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One hot encoding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656314"/>
            <a:ext cx="16230600" cy="8601986"/>
            <a:chOff x="0" y="0"/>
            <a:chExt cx="5274950" cy="2795648"/>
          </a:xfrm>
        </p:grpSpPr>
        <p:sp>
          <p:nvSpPr>
            <p:cNvPr name="Freeform 6" id="6"/>
            <p:cNvSpPr/>
            <p:nvPr/>
          </p:nvSpPr>
          <p:spPr>
            <a:xfrm flipH="false" flipV="false" rot="0">
              <a:off x="0" y="0"/>
              <a:ext cx="5274950" cy="2795648"/>
            </a:xfrm>
            <a:custGeom>
              <a:avLst/>
              <a:gdLst/>
              <a:ahLst/>
              <a:cxnLst/>
              <a:rect r="r" b="b" t="t" l="l"/>
              <a:pathLst>
                <a:path h="2795648" w="5274950">
                  <a:moveTo>
                    <a:pt x="23850" y="0"/>
                  </a:moveTo>
                  <a:lnTo>
                    <a:pt x="5251100" y="0"/>
                  </a:lnTo>
                  <a:cubicBezTo>
                    <a:pt x="5264272" y="0"/>
                    <a:pt x="5274950" y="10678"/>
                    <a:pt x="5274950" y="23850"/>
                  </a:cubicBezTo>
                  <a:lnTo>
                    <a:pt x="5274950" y="2771798"/>
                  </a:lnTo>
                  <a:cubicBezTo>
                    <a:pt x="5274950" y="2778123"/>
                    <a:pt x="5272437" y="2784190"/>
                    <a:pt x="5267964" y="2788662"/>
                  </a:cubicBezTo>
                  <a:cubicBezTo>
                    <a:pt x="5263492" y="2793135"/>
                    <a:pt x="5257425" y="2795648"/>
                    <a:pt x="5251100" y="2795648"/>
                  </a:cubicBezTo>
                  <a:lnTo>
                    <a:pt x="23850" y="2795648"/>
                  </a:lnTo>
                  <a:cubicBezTo>
                    <a:pt x="17524" y="2795648"/>
                    <a:pt x="11458" y="2793135"/>
                    <a:pt x="6985" y="2788662"/>
                  </a:cubicBezTo>
                  <a:cubicBezTo>
                    <a:pt x="2513" y="2784190"/>
                    <a:pt x="0" y="2778123"/>
                    <a:pt x="0" y="2771798"/>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274950" cy="284327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85140" y="2844977"/>
            <a:ext cx="15717721" cy="5686814"/>
          </a:xfrm>
          <a:custGeom>
            <a:avLst/>
            <a:gdLst/>
            <a:ahLst/>
            <a:cxnLst/>
            <a:rect r="r" b="b" t="t" l="l"/>
            <a:pathLst>
              <a:path h="5686814" w="15717721">
                <a:moveTo>
                  <a:pt x="0" y="0"/>
                </a:moveTo>
                <a:lnTo>
                  <a:pt x="15717720" y="0"/>
                </a:lnTo>
                <a:lnTo>
                  <a:pt x="15717720" y="5686814"/>
                </a:lnTo>
                <a:lnTo>
                  <a:pt x="0" y="5686814"/>
                </a:lnTo>
                <a:lnTo>
                  <a:pt x="0" y="0"/>
                </a:lnTo>
                <a:close/>
              </a:path>
            </a:pathLst>
          </a:custGeom>
          <a:blipFill>
            <a:blip r:embed="rId4"/>
            <a:stretch>
              <a:fillRect l="0" t="0" r="0" b="0"/>
            </a:stretch>
          </a:blipFill>
        </p:spPr>
      </p:sp>
      <p:sp>
        <p:nvSpPr>
          <p:cNvPr name="TextBox 9" id="9"/>
          <p:cNvSpPr txBox="true"/>
          <p:nvPr/>
        </p:nvSpPr>
        <p:spPr>
          <a:xfrm rot="0">
            <a:off x="3900481" y="1188389"/>
            <a:ext cx="1048703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PROCESS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 Standardization</a:t>
            </a:r>
          </a:p>
        </p:txBody>
      </p:sp>
      <p:sp>
        <p:nvSpPr>
          <p:cNvPr name="TextBox 11" id="11"/>
          <p:cNvSpPr txBox="true"/>
          <p:nvPr/>
        </p:nvSpPr>
        <p:spPr>
          <a:xfrm rot="0">
            <a:off x="1781994" y="4553511"/>
            <a:ext cx="10234174" cy="3823335"/>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Standardization scales features by subtracting the mean and then dividing by the standard deviation. This results in features that have a mean of 0 and a standard deviation of 1.</a:t>
            </a:r>
          </a:p>
          <a:p>
            <a:pPr>
              <a:lnSpc>
                <a:spcPts val="5039"/>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Balance dataset</a:t>
            </a:r>
          </a:p>
        </p:txBody>
      </p:sp>
      <p:sp>
        <p:nvSpPr>
          <p:cNvPr name="TextBox 11" id="11"/>
          <p:cNvSpPr txBox="true"/>
          <p:nvPr/>
        </p:nvSpPr>
        <p:spPr>
          <a:xfrm rot="0">
            <a:off x="2159820" y="3851519"/>
            <a:ext cx="10234174" cy="3185160"/>
          </a:xfrm>
          <a:prstGeom prst="rect">
            <a:avLst/>
          </a:prstGeom>
        </p:spPr>
        <p:txBody>
          <a:bodyPr anchor="t" rtlCol="false" tIns="0" lIns="0" bIns="0" rIns="0">
            <a:spAutoFit/>
          </a:bodyPr>
          <a:lstStyle/>
          <a:p>
            <a:pPr>
              <a:lnSpc>
                <a:spcPts val="5039"/>
              </a:lnSpc>
            </a:pPr>
          </a:p>
          <a:p>
            <a:pPr>
              <a:lnSpc>
                <a:spcPts val="5039"/>
              </a:lnSpc>
            </a:pPr>
            <a:r>
              <a:rPr lang="en-US" sz="3599">
                <a:solidFill>
                  <a:srgbClr val="000000"/>
                </a:solidFill>
                <a:latin typeface="Raleway"/>
              </a:rPr>
              <a:t>There is an imbalance in the outcome variable, with more occurrences of 0 indicating "Neutral or dissatisfied" compared to 1 indicating "Satisfied."</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68668" y="3285982"/>
            <a:ext cx="4734439" cy="7001018"/>
          </a:xfrm>
          <a:custGeom>
            <a:avLst/>
            <a:gdLst/>
            <a:ahLst/>
            <a:cxnLst/>
            <a:rect r="r" b="b" t="t" l="l"/>
            <a:pathLst>
              <a:path h="7001018" w="4734439">
                <a:moveTo>
                  <a:pt x="0" y="0"/>
                </a:moveTo>
                <a:lnTo>
                  <a:pt x="4734438" y="0"/>
                </a:lnTo>
                <a:lnTo>
                  <a:pt x="4734438" y="7001018"/>
                </a:lnTo>
                <a:lnTo>
                  <a:pt x="0" y="700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1994" y="194653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DATA PREPROCESSING</a:t>
            </a:r>
          </a:p>
        </p:txBody>
      </p:sp>
      <p:sp>
        <p:nvSpPr>
          <p:cNvPr name="TextBox 10" id="10"/>
          <p:cNvSpPr txBox="true"/>
          <p:nvPr/>
        </p:nvSpPr>
        <p:spPr>
          <a:xfrm rot="0">
            <a:off x="1781994" y="3578151"/>
            <a:ext cx="10234174" cy="632460"/>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Raleway"/>
              </a:rPr>
              <a:t>Balance data</a:t>
            </a:r>
          </a:p>
        </p:txBody>
      </p:sp>
      <p:sp>
        <p:nvSpPr>
          <p:cNvPr name="TextBox 11" id="11"/>
          <p:cNvSpPr txBox="true"/>
          <p:nvPr/>
        </p:nvSpPr>
        <p:spPr>
          <a:xfrm rot="0">
            <a:off x="2159820" y="4124886"/>
            <a:ext cx="10234174" cy="3823335"/>
          </a:xfrm>
          <a:prstGeom prst="rect">
            <a:avLst/>
          </a:prstGeom>
        </p:spPr>
        <p:txBody>
          <a:bodyPr anchor="t" rtlCol="false" tIns="0" lIns="0" bIns="0" rIns="0">
            <a:spAutoFit/>
          </a:bodyPr>
          <a:lstStyle/>
          <a:p>
            <a:pPr>
              <a:lnSpc>
                <a:spcPts val="5039"/>
              </a:lnSpc>
            </a:pPr>
          </a:p>
          <a:p>
            <a:pPr>
              <a:lnSpc>
                <a:spcPts val="5039"/>
              </a:lnSpc>
            </a:pPr>
            <a:r>
              <a:rPr lang="en-US" sz="3599">
                <a:solidFill>
                  <a:srgbClr val="000000"/>
                </a:solidFill>
                <a:latin typeface="Raleway"/>
              </a:rPr>
              <a:t>Utilize the Random Over-sampling method with a seed value of 42. This method involves increasing the number of samples in the minority class by randomly duplicating existing samples.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4170706" y="1584991"/>
            <a:ext cx="13763544" cy="6484041"/>
            <a:chOff x="0" y="0"/>
            <a:chExt cx="4473156" cy="2107315"/>
          </a:xfrm>
        </p:grpSpPr>
        <p:sp>
          <p:nvSpPr>
            <p:cNvPr name="Freeform 6" id="6"/>
            <p:cNvSpPr/>
            <p:nvPr/>
          </p:nvSpPr>
          <p:spPr>
            <a:xfrm flipH="false" flipV="false" rot="0">
              <a:off x="0" y="0"/>
              <a:ext cx="4473156" cy="2107315"/>
            </a:xfrm>
            <a:custGeom>
              <a:avLst/>
              <a:gdLst/>
              <a:ahLst/>
              <a:cxnLst/>
              <a:rect r="r" b="b" t="t" l="l"/>
              <a:pathLst>
                <a:path h="2107315" w="4473156">
                  <a:moveTo>
                    <a:pt x="28125" y="0"/>
                  </a:moveTo>
                  <a:lnTo>
                    <a:pt x="4445031" y="0"/>
                  </a:lnTo>
                  <a:cubicBezTo>
                    <a:pt x="4460564" y="0"/>
                    <a:pt x="4473156" y="12592"/>
                    <a:pt x="4473156" y="28125"/>
                  </a:cubicBezTo>
                  <a:lnTo>
                    <a:pt x="4473156" y="2079191"/>
                  </a:lnTo>
                  <a:cubicBezTo>
                    <a:pt x="4473156" y="2094723"/>
                    <a:pt x="4460564" y="2107315"/>
                    <a:pt x="4445031" y="2107315"/>
                  </a:cubicBezTo>
                  <a:lnTo>
                    <a:pt x="28125" y="2107315"/>
                  </a:lnTo>
                  <a:cubicBezTo>
                    <a:pt x="12592" y="2107315"/>
                    <a:pt x="0" y="2094723"/>
                    <a:pt x="0" y="2079191"/>
                  </a:cubicBezTo>
                  <a:lnTo>
                    <a:pt x="0" y="28125"/>
                  </a:lnTo>
                  <a:cubicBezTo>
                    <a:pt x="0" y="12592"/>
                    <a:pt x="12592" y="0"/>
                    <a:pt x="2812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473156" cy="215494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4342522"/>
            <a:ext cx="4362220" cy="6254078"/>
          </a:xfrm>
          <a:custGeom>
            <a:avLst/>
            <a:gdLst/>
            <a:ahLst/>
            <a:cxnLst/>
            <a:rect r="r" b="b" t="t" l="l"/>
            <a:pathLst>
              <a:path h="6254078" w="4362220">
                <a:moveTo>
                  <a:pt x="0" y="0"/>
                </a:moveTo>
                <a:lnTo>
                  <a:pt x="4362220" y="0"/>
                </a:lnTo>
                <a:lnTo>
                  <a:pt x="4362220" y="6254079"/>
                </a:lnTo>
                <a:lnTo>
                  <a:pt x="0" y="6254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390920" y="3887212"/>
            <a:ext cx="11611941" cy="1698626"/>
          </a:xfrm>
          <a:prstGeom prst="rect">
            <a:avLst/>
          </a:prstGeom>
        </p:spPr>
        <p:txBody>
          <a:bodyPr anchor="t" rtlCol="false" tIns="0" lIns="0" bIns="0" rIns="0">
            <a:spAutoFit/>
          </a:bodyPr>
          <a:lstStyle/>
          <a:p>
            <a:pPr algn="r">
              <a:lnSpc>
                <a:spcPts val="13999"/>
              </a:lnSpc>
            </a:pPr>
            <a:r>
              <a:rPr lang="en-US" sz="9999">
                <a:solidFill>
                  <a:srgbClr val="000000"/>
                </a:solidFill>
                <a:latin typeface="Fredoka One"/>
              </a:rPr>
              <a:t>4. EXPERIMENTAL</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212249" y="3966943"/>
            <a:ext cx="10095982" cy="3823335"/>
          </a:xfrm>
          <a:prstGeom prst="rect">
            <a:avLst/>
          </a:prstGeom>
        </p:spPr>
        <p:txBody>
          <a:bodyPr anchor="t" rtlCol="false" tIns="0" lIns="0" bIns="0" rIns="0">
            <a:spAutoFit/>
          </a:bodyPr>
          <a:lstStyle/>
          <a:p>
            <a:pPr>
              <a:lnSpc>
                <a:spcPts val="5039"/>
              </a:lnSpc>
            </a:pPr>
            <a:r>
              <a:rPr lang="en-US" sz="3599">
                <a:solidFill>
                  <a:srgbClr val="000000"/>
                </a:solidFill>
                <a:latin typeface="Raleway"/>
              </a:rPr>
              <a:t>Support Vector Machine (SVM) model works by finding a hyperplane in a high-dimensional space (corresponding to the number of features in the data) in such a way that it optimally classifies data points into different classes</a:t>
            </a:r>
          </a:p>
        </p:txBody>
      </p:sp>
      <p:sp>
        <p:nvSpPr>
          <p:cNvPr name="TextBox 10" id="10"/>
          <p:cNvSpPr txBox="true"/>
          <p:nvPr/>
        </p:nvSpPr>
        <p:spPr>
          <a:xfrm rot="0">
            <a:off x="1793260" y="1946536"/>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SVM ALGORITHM</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212249" y="3966943"/>
            <a:ext cx="10095982" cy="3823335"/>
          </a:xfrm>
          <a:prstGeom prst="rect">
            <a:avLst/>
          </a:prstGeom>
        </p:spPr>
        <p:txBody>
          <a:bodyPr anchor="t" rtlCol="false" tIns="0" lIns="0" bIns="0" rIns="0">
            <a:spAutoFit/>
          </a:bodyPr>
          <a:lstStyle/>
          <a:p>
            <a:pPr>
              <a:lnSpc>
                <a:spcPts val="5039"/>
              </a:lnSpc>
            </a:pPr>
            <a:r>
              <a:rPr lang="en-US" sz="3599">
                <a:solidFill>
                  <a:srgbClr val="000000"/>
                </a:solidFill>
                <a:latin typeface="Raleway"/>
              </a:rPr>
              <a:t>Hyperplane is chosen so that the distance from the hyperplane to the nearest data points (known as support vectors) is maximized. The goal of SVM is to maximize the margin between classes, which is synonymous with optimizing classification performance. </a:t>
            </a:r>
          </a:p>
        </p:txBody>
      </p:sp>
      <p:sp>
        <p:nvSpPr>
          <p:cNvPr name="TextBox 10" id="10"/>
          <p:cNvSpPr txBox="true"/>
          <p:nvPr/>
        </p:nvSpPr>
        <p:spPr>
          <a:xfrm rot="0">
            <a:off x="1793260" y="1946536"/>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SVM ALGORITHM</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212249" y="3966943"/>
            <a:ext cx="10095982" cy="2546985"/>
          </a:xfrm>
          <a:prstGeom prst="rect">
            <a:avLst/>
          </a:prstGeom>
        </p:spPr>
        <p:txBody>
          <a:bodyPr anchor="t" rtlCol="false" tIns="0" lIns="0" bIns="0" rIns="0">
            <a:spAutoFit/>
          </a:bodyPr>
          <a:lstStyle/>
          <a:p>
            <a:pPr>
              <a:lnSpc>
                <a:spcPts val="5039"/>
              </a:lnSpc>
            </a:pPr>
          </a:p>
          <a:p>
            <a:pPr>
              <a:lnSpc>
                <a:spcPts val="5039"/>
              </a:lnSpc>
            </a:pPr>
            <a:r>
              <a:rPr lang="en-US" sz="3599">
                <a:solidFill>
                  <a:srgbClr val="000000"/>
                </a:solidFill>
                <a:latin typeface="Raleway"/>
              </a:rPr>
              <a:t>Our</a:t>
            </a:r>
            <a:r>
              <a:rPr lang="en-US" sz="3599">
                <a:solidFill>
                  <a:srgbClr val="000000"/>
                </a:solidFill>
                <a:latin typeface="Raleway"/>
              </a:rPr>
              <a:t> team utilizes the default kernel, which is the Radial Basis Function (RBF), and applies a value of C equal to 1.0.</a:t>
            </a:r>
          </a:p>
        </p:txBody>
      </p:sp>
      <p:sp>
        <p:nvSpPr>
          <p:cNvPr name="TextBox 10" id="10"/>
          <p:cNvSpPr txBox="true"/>
          <p:nvPr/>
        </p:nvSpPr>
        <p:spPr>
          <a:xfrm rot="0">
            <a:off x="1793260" y="1946536"/>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SVM ALGORITHM</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386621" y="3000636"/>
            <a:ext cx="7333651" cy="5836545"/>
          </a:xfrm>
          <a:custGeom>
            <a:avLst/>
            <a:gdLst/>
            <a:ahLst/>
            <a:cxnLst/>
            <a:rect r="r" b="b" t="t" l="l"/>
            <a:pathLst>
              <a:path h="5836545" w="7333651">
                <a:moveTo>
                  <a:pt x="0" y="0"/>
                </a:moveTo>
                <a:lnTo>
                  <a:pt x="7333651" y="0"/>
                </a:lnTo>
                <a:lnTo>
                  <a:pt x="7333651" y="5836544"/>
                </a:lnTo>
                <a:lnTo>
                  <a:pt x="0" y="5836544"/>
                </a:lnTo>
                <a:lnTo>
                  <a:pt x="0" y="0"/>
                </a:lnTo>
                <a:close/>
              </a:path>
            </a:pathLst>
          </a:custGeom>
          <a:blipFill>
            <a:blip r:embed="rId6"/>
            <a:stretch>
              <a:fillRect l="0" t="0" r="0" b="0"/>
            </a:stretch>
          </a:blipFill>
        </p:spPr>
      </p:sp>
      <p:sp>
        <p:nvSpPr>
          <p:cNvPr name="TextBox 10" id="10"/>
          <p:cNvSpPr txBox="true"/>
          <p:nvPr/>
        </p:nvSpPr>
        <p:spPr>
          <a:xfrm rot="0">
            <a:off x="1793260" y="1248668"/>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SVM ALGORITHM</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481490" y="2813728"/>
            <a:ext cx="7138510" cy="5900197"/>
          </a:xfrm>
          <a:custGeom>
            <a:avLst/>
            <a:gdLst/>
            <a:ahLst/>
            <a:cxnLst/>
            <a:rect r="r" b="b" t="t" l="l"/>
            <a:pathLst>
              <a:path h="5900197" w="7138510">
                <a:moveTo>
                  <a:pt x="0" y="0"/>
                </a:moveTo>
                <a:lnTo>
                  <a:pt x="7138510" y="0"/>
                </a:lnTo>
                <a:lnTo>
                  <a:pt x="7138510" y="5900197"/>
                </a:lnTo>
                <a:lnTo>
                  <a:pt x="0" y="5900197"/>
                </a:lnTo>
                <a:lnTo>
                  <a:pt x="0" y="0"/>
                </a:lnTo>
                <a:close/>
              </a:path>
            </a:pathLst>
          </a:custGeom>
          <a:blipFill>
            <a:blip r:embed="rId6"/>
            <a:stretch>
              <a:fillRect l="0" t="0" r="0" b="0"/>
            </a:stretch>
          </a:blipFill>
        </p:spPr>
      </p:sp>
      <p:sp>
        <p:nvSpPr>
          <p:cNvPr name="TextBox 10" id="10"/>
          <p:cNvSpPr txBox="true"/>
          <p:nvPr/>
        </p:nvSpPr>
        <p:spPr>
          <a:xfrm rot="0">
            <a:off x="1793260" y="1248668"/>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SVM ALGORITHM</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607122" y="3804024"/>
            <a:ext cx="10701109" cy="4461510"/>
          </a:xfrm>
          <a:prstGeom prst="rect">
            <a:avLst/>
          </a:prstGeom>
        </p:spPr>
        <p:txBody>
          <a:bodyPr anchor="t" rtlCol="false" tIns="0" lIns="0" bIns="0" rIns="0">
            <a:spAutoFit/>
          </a:bodyPr>
          <a:lstStyle/>
          <a:p>
            <a:pPr>
              <a:lnSpc>
                <a:spcPts val="5039"/>
              </a:lnSpc>
            </a:pPr>
            <a:r>
              <a:rPr lang="en-US" sz="3599">
                <a:solidFill>
                  <a:srgbClr val="000000"/>
                </a:solidFill>
                <a:latin typeface="Raleway"/>
              </a:rPr>
              <a:t>Based on the assumption that data points with similar labels tend to have similar features.</a:t>
            </a:r>
          </a:p>
          <a:p>
            <a:pPr>
              <a:lnSpc>
                <a:spcPts val="5039"/>
              </a:lnSpc>
            </a:pPr>
          </a:p>
          <a:p>
            <a:pPr>
              <a:lnSpc>
                <a:spcPts val="5039"/>
              </a:lnSpc>
            </a:pPr>
            <a:r>
              <a:rPr lang="en-US" sz="3599">
                <a:solidFill>
                  <a:srgbClr val="000000"/>
                </a:solidFill>
                <a:latin typeface="Raleway"/>
              </a:rPr>
              <a:t>To predict the label of a new data point, K-Nearest Neighbors (KNN) identifies its nearest neighbors in the feature space and predicts the label based on the majority label among those neighbors.</a:t>
            </a:r>
          </a:p>
        </p:txBody>
      </p:sp>
      <p:sp>
        <p:nvSpPr>
          <p:cNvPr name="TextBox 10" id="10"/>
          <p:cNvSpPr txBox="true"/>
          <p:nvPr/>
        </p:nvSpPr>
        <p:spPr>
          <a:xfrm rot="0">
            <a:off x="1793260" y="1946536"/>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KNN ALGORITHM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656314"/>
            <a:ext cx="12049493" cy="8601986"/>
            <a:chOff x="0" y="0"/>
            <a:chExt cx="3916088" cy="2795648"/>
          </a:xfrm>
        </p:grpSpPr>
        <p:sp>
          <p:nvSpPr>
            <p:cNvPr name="Freeform 6" id="6"/>
            <p:cNvSpPr/>
            <p:nvPr/>
          </p:nvSpPr>
          <p:spPr>
            <a:xfrm flipH="false" flipV="false" rot="0">
              <a:off x="0" y="0"/>
              <a:ext cx="3916088" cy="2795648"/>
            </a:xfrm>
            <a:custGeom>
              <a:avLst/>
              <a:gdLst/>
              <a:ahLst/>
              <a:cxnLst/>
              <a:rect r="r" b="b" t="t" l="l"/>
              <a:pathLst>
                <a:path h="2795648" w="3916088">
                  <a:moveTo>
                    <a:pt x="32126" y="0"/>
                  </a:moveTo>
                  <a:lnTo>
                    <a:pt x="3883963" y="0"/>
                  </a:lnTo>
                  <a:cubicBezTo>
                    <a:pt x="3901705" y="0"/>
                    <a:pt x="3916088" y="14383"/>
                    <a:pt x="3916088" y="32126"/>
                  </a:cubicBezTo>
                  <a:lnTo>
                    <a:pt x="3916088" y="2763522"/>
                  </a:lnTo>
                  <a:cubicBezTo>
                    <a:pt x="3916088" y="2781265"/>
                    <a:pt x="3901705" y="2795648"/>
                    <a:pt x="3883963" y="2795648"/>
                  </a:cubicBezTo>
                  <a:lnTo>
                    <a:pt x="32126" y="2795648"/>
                  </a:lnTo>
                  <a:cubicBezTo>
                    <a:pt x="23605" y="2795648"/>
                    <a:pt x="15434" y="2792263"/>
                    <a:pt x="9409" y="2786238"/>
                  </a:cubicBezTo>
                  <a:cubicBezTo>
                    <a:pt x="3385" y="2780214"/>
                    <a:pt x="0" y="2772042"/>
                    <a:pt x="0" y="2763522"/>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84327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65781" y="4645123"/>
            <a:ext cx="7341660" cy="5432828"/>
          </a:xfrm>
          <a:custGeom>
            <a:avLst/>
            <a:gdLst/>
            <a:ahLst/>
            <a:cxnLst/>
            <a:rect r="r" b="b" t="t" l="l"/>
            <a:pathLst>
              <a:path h="5432828" w="7341660">
                <a:moveTo>
                  <a:pt x="0" y="0"/>
                </a:moveTo>
                <a:lnTo>
                  <a:pt x="7341660" y="0"/>
                </a:lnTo>
                <a:lnTo>
                  <a:pt x="7341660" y="5432828"/>
                </a:lnTo>
                <a:lnTo>
                  <a:pt x="0" y="5432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304707" y="3025635"/>
            <a:ext cx="9497480" cy="5628136"/>
          </a:xfrm>
          <a:custGeom>
            <a:avLst/>
            <a:gdLst/>
            <a:ahLst/>
            <a:cxnLst/>
            <a:rect r="r" b="b" t="t" l="l"/>
            <a:pathLst>
              <a:path h="5628136" w="9497480">
                <a:moveTo>
                  <a:pt x="0" y="0"/>
                </a:moveTo>
                <a:lnTo>
                  <a:pt x="9497479" y="0"/>
                </a:lnTo>
                <a:lnTo>
                  <a:pt x="9497479" y="5628136"/>
                </a:lnTo>
                <a:lnTo>
                  <a:pt x="0" y="5628136"/>
                </a:lnTo>
                <a:lnTo>
                  <a:pt x="0" y="0"/>
                </a:lnTo>
                <a:close/>
              </a:path>
            </a:pathLst>
          </a:custGeom>
          <a:blipFill>
            <a:blip r:embed="rId6"/>
            <a:stretch>
              <a:fillRect l="0" t="0" r="0" b="0"/>
            </a:stretch>
          </a:blipFill>
        </p:spPr>
      </p:sp>
      <p:sp>
        <p:nvSpPr>
          <p:cNvPr name="TextBox 10" id="10"/>
          <p:cNvSpPr txBox="true"/>
          <p:nvPr/>
        </p:nvSpPr>
        <p:spPr>
          <a:xfrm rot="0">
            <a:off x="1809927" y="1196974"/>
            <a:ext cx="1048703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 DATA OVERVIEW</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607122" y="3804024"/>
            <a:ext cx="10701109" cy="5099685"/>
          </a:xfrm>
          <a:prstGeom prst="rect">
            <a:avLst/>
          </a:prstGeom>
        </p:spPr>
        <p:txBody>
          <a:bodyPr anchor="t" rtlCol="false" tIns="0" lIns="0" bIns="0" rIns="0">
            <a:spAutoFit/>
          </a:bodyPr>
          <a:lstStyle/>
          <a:p>
            <a:pPr>
              <a:lnSpc>
                <a:spcPts val="5039"/>
              </a:lnSpc>
            </a:pPr>
            <a:r>
              <a:rPr lang="en-US" sz="3599">
                <a:solidFill>
                  <a:srgbClr val="000000"/>
                </a:solidFill>
                <a:latin typeface="Raleway"/>
              </a:rPr>
              <a:t>Choose the number of neighbors (K): This is the number of nearest data points the algorithm will consider for making predictions.</a:t>
            </a:r>
          </a:p>
          <a:p>
            <a:pPr>
              <a:lnSpc>
                <a:spcPts val="5039"/>
              </a:lnSpc>
            </a:pPr>
          </a:p>
          <a:p>
            <a:pPr>
              <a:lnSpc>
                <a:spcPts val="5039"/>
              </a:lnSpc>
            </a:pPr>
            <a:r>
              <a:rPr lang="en-US" sz="3599">
                <a:solidFill>
                  <a:srgbClr val="000000"/>
                </a:solidFill>
                <a:latin typeface="Raleway"/>
              </a:rPr>
              <a:t>Define a distance measure: Use a distance metric (usually Euclidean distance) to determine the nearest neighbors.</a:t>
            </a:r>
          </a:p>
          <a:p>
            <a:pPr>
              <a:lnSpc>
                <a:spcPts val="5039"/>
              </a:lnSpc>
            </a:pPr>
          </a:p>
        </p:txBody>
      </p:sp>
      <p:sp>
        <p:nvSpPr>
          <p:cNvPr name="TextBox 10" id="10"/>
          <p:cNvSpPr txBox="true"/>
          <p:nvPr/>
        </p:nvSpPr>
        <p:spPr>
          <a:xfrm rot="0">
            <a:off x="1793260" y="1946536"/>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KNN ALGORITHM</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4120889" cy="8229600"/>
            <a:chOff x="0" y="0"/>
            <a:chExt cx="4589293" cy="2674622"/>
          </a:xfrm>
        </p:grpSpPr>
        <p:sp>
          <p:nvSpPr>
            <p:cNvPr name="Freeform 6" id="6"/>
            <p:cNvSpPr/>
            <p:nvPr/>
          </p:nvSpPr>
          <p:spPr>
            <a:xfrm flipH="false" flipV="false" rot="0">
              <a:off x="0" y="0"/>
              <a:ext cx="4589293" cy="2674622"/>
            </a:xfrm>
            <a:custGeom>
              <a:avLst/>
              <a:gdLst/>
              <a:ahLst/>
              <a:cxnLst/>
              <a:rect r="r" b="b" t="t" l="l"/>
              <a:pathLst>
                <a:path h="2674622" w="4589293">
                  <a:moveTo>
                    <a:pt x="27413" y="0"/>
                  </a:moveTo>
                  <a:lnTo>
                    <a:pt x="4561880" y="0"/>
                  </a:lnTo>
                  <a:cubicBezTo>
                    <a:pt x="4569150" y="0"/>
                    <a:pt x="4576123" y="2888"/>
                    <a:pt x="4581264" y="8029"/>
                  </a:cubicBezTo>
                  <a:cubicBezTo>
                    <a:pt x="4586405" y="13170"/>
                    <a:pt x="4589293" y="20143"/>
                    <a:pt x="4589293" y="27413"/>
                  </a:cubicBezTo>
                  <a:lnTo>
                    <a:pt x="4589293" y="2647209"/>
                  </a:lnTo>
                  <a:cubicBezTo>
                    <a:pt x="4589293" y="2654480"/>
                    <a:pt x="4586405" y="2661452"/>
                    <a:pt x="4581264" y="2666593"/>
                  </a:cubicBezTo>
                  <a:cubicBezTo>
                    <a:pt x="4576123" y="2671734"/>
                    <a:pt x="4569150" y="2674622"/>
                    <a:pt x="4561880" y="2674622"/>
                  </a:cubicBezTo>
                  <a:lnTo>
                    <a:pt x="27413" y="2674622"/>
                  </a:lnTo>
                  <a:cubicBezTo>
                    <a:pt x="20143" y="2674622"/>
                    <a:pt x="13170" y="2671734"/>
                    <a:pt x="8029" y="2666593"/>
                  </a:cubicBezTo>
                  <a:cubicBezTo>
                    <a:pt x="2888" y="2661452"/>
                    <a:pt x="0" y="2654480"/>
                    <a:pt x="0" y="2647209"/>
                  </a:cubicBezTo>
                  <a:lnTo>
                    <a:pt x="0" y="27413"/>
                  </a:lnTo>
                  <a:cubicBezTo>
                    <a:pt x="0" y="20143"/>
                    <a:pt x="2888" y="13170"/>
                    <a:pt x="8029" y="8029"/>
                  </a:cubicBezTo>
                  <a:cubicBezTo>
                    <a:pt x="13170" y="2888"/>
                    <a:pt x="20143" y="0"/>
                    <a:pt x="27413"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589293"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681404" y="4145764"/>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514053" y="3129075"/>
            <a:ext cx="12167351" cy="5737860"/>
          </a:xfrm>
          <a:prstGeom prst="rect">
            <a:avLst/>
          </a:prstGeom>
        </p:spPr>
        <p:txBody>
          <a:bodyPr anchor="t" rtlCol="false" tIns="0" lIns="0" bIns="0" rIns="0">
            <a:spAutoFit/>
          </a:bodyPr>
          <a:lstStyle/>
          <a:p>
            <a:pPr>
              <a:lnSpc>
                <a:spcPts val="5039"/>
              </a:lnSpc>
            </a:pPr>
            <a:r>
              <a:rPr lang="en-US" sz="3599">
                <a:solidFill>
                  <a:srgbClr val="000000"/>
                </a:solidFill>
                <a:latin typeface="Raleway"/>
              </a:rPr>
              <a:t>Pros:</a:t>
            </a:r>
          </a:p>
          <a:p>
            <a:pPr marL="1554477" indent="-518159" lvl="2">
              <a:lnSpc>
                <a:spcPts val="5039"/>
              </a:lnSpc>
              <a:buFont typeface="Arial"/>
              <a:buChar char="⚬"/>
            </a:pPr>
            <a:r>
              <a:rPr lang="en-US" sz="3599">
                <a:solidFill>
                  <a:srgbClr val="000000"/>
                </a:solidFill>
                <a:latin typeface="Raleway"/>
              </a:rPr>
              <a:t>Easy</a:t>
            </a:r>
            <a:r>
              <a:rPr lang="en-US" sz="3599">
                <a:solidFill>
                  <a:srgbClr val="000000"/>
                </a:solidFill>
                <a:latin typeface="Raleway"/>
              </a:rPr>
              <a:t> to u</a:t>
            </a:r>
            <a:r>
              <a:rPr lang="en-US" sz="3599">
                <a:solidFill>
                  <a:srgbClr val="000000"/>
                </a:solidFill>
                <a:latin typeface="Raleway"/>
              </a:rPr>
              <a:t>nderstand and implement.</a:t>
            </a:r>
          </a:p>
          <a:p>
            <a:pPr marL="1554477" indent="-518159" lvl="2">
              <a:lnSpc>
                <a:spcPts val="5039"/>
              </a:lnSpc>
              <a:buFont typeface="Arial"/>
              <a:buChar char="⚬"/>
            </a:pPr>
            <a:r>
              <a:rPr lang="en-US" sz="3599">
                <a:solidFill>
                  <a:srgbClr val="000000"/>
                </a:solidFill>
                <a:latin typeface="Raleway"/>
              </a:rPr>
              <a:t>Doesn't make assumptions about the distribution of data.</a:t>
            </a:r>
          </a:p>
          <a:p>
            <a:pPr>
              <a:lnSpc>
                <a:spcPts val="5039"/>
              </a:lnSpc>
            </a:pPr>
            <a:r>
              <a:rPr lang="en-US" sz="3599">
                <a:solidFill>
                  <a:srgbClr val="000000"/>
                </a:solidFill>
                <a:latin typeface="Raleway"/>
              </a:rPr>
              <a:t>Cons:</a:t>
            </a:r>
          </a:p>
          <a:p>
            <a:pPr marL="1554477" indent="-518159" lvl="2">
              <a:lnSpc>
                <a:spcPts val="5039"/>
              </a:lnSpc>
              <a:buFont typeface="Arial"/>
              <a:buChar char="⚬"/>
            </a:pPr>
            <a:r>
              <a:rPr lang="en-US" sz="3599">
                <a:solidFill>
                  <a:srgbClr val="000000"/>
                </a:solidFill>
                <a:latin typeface="Raleway"/>
              </a:rPr>
              <a:t>Sensitive to noise and outliers.</a:t>
            </a:r>
          </a:p>
          <a:p>
            <a:pPr marL="1554477" indent="-518159" lvl="2">
              <a:lnSpc>
                <a:spcPts val="5039"/>
              </a:lnSpc>
              <a:buFont typeface="Arial"/>
              <a:buChar char="⚬"/>
            </a:pPr>
            <a:r>
              <a:rPr lang="en-US" sz="3599">
                <a:solidFill>
                  <a:srgbClr val="000000"/>
                </a:solidFill>
                <a:latin typeface="Raleway"/>
              </a:rPr>
              <a:t>Requires careful selection of the K value, and there's no specific rule for choosing K.</a:t>
            </a:r>
          </a:p>
          <a:p>
            <a:pPr>
              <a:lnSpc>
                <a:spcPts val="5039"/>
              </a:lnSpc>
            </a:pPr>
          </a:p>
        </p:txBody>
      </p:sp>
      <p:sp>
        <p:nvSpPr>
          <p:cNvPr name="TextBox 10" id="10"/>
          <p:cNvSpPr txBox="true"/>
          <p:nvPr/>
        </p:nvSpPr>
        <p:spPr>
          <a:xfrm rot="0">
            <a:off x="2831659" y="1318134"/>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KNN ALGORITHM</a:t>
            </a:r>
          </a:p>
        </p:txBody>
      </p:sp>
      <p:sp>
        <p:nvSpPr>
          <p:cNvPr name="Freeform 11" id="11"/>
          <p:cNvSpPr/>
          <p:nvPr/>
        </p:nvSpPr>
        <p:spPr>
          <a:xfrm flipH="false" flipV="false" rot="-9666637">
            <a:off x="17073558" y="8283431"/>
            <a:ext cx="1001652" cy="1481187"/>
          </a:xfrm>
          <a:custGeom>
            <a:avLst/>
            <a:gdLst/>
            <a:ahLst/>
            <a:cxnLst/>
            <a:rect r="r" b="b" t="t" l="l"/>
            <a:pathLst>
              <a:path h="1481187" w="1001652">
                <a:moveTo>
                  <a:pt x="0" y="0"/>
                </a:moveTo>
                <a:lnTo>
                  <a:pt x="1001653" y="0"/>
                </a:lnTo>
                <a:lnTo>
                  <a:pt x="1001653" y="1481187"/>
                </a:lnTo>
                <a:lnTo>
                  <a:pt x="0" y="1481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352297" y="3659261"/>
            <a:ext cx="7396896" cy="5599039"/>
          </a:xfrm>
          <a:custGeom>
            <a:avLst/>
            <a:gdLst/>
            <a:ahLst/>
            <a:cxnLst/>
            <a:rect r="r" b="b" t="t" l="l"/>
            <a:pathLst>
              <a:path h="5599039" w="7396896">
                <a:moveTo>
                  <a:pt x="0" y="0"/>
                </a:moveTo>
                <a:lnTo>
                  <a:pt x="7396896" y="0"/>
                </a:lnTo>
                <a:lnTo>
                  <a:pt x="7396896" y="5599039"/>
                </a:lnTo>
                <a:lnTo>
                  <a:pt x="0" y="5599039"/>
                </a:lnTo>
                <a:lnTo>
                  <a:pt x="0" y="0"/>
                </a:lnTo>
                <a:close/>
              </a:path>
            </a:pathLst>
          </a:custGeom>
          <a:blipFill>
            <a:blip r:embed="rId6"/>
            <a:stretch>
              <a:fillRect l="0" t="0" r="0" b="0"/>
            </a:stretch>
          </a:blipFill>
        </p:spPr>
      </p:sp>
      <p:sp>
        <p:nvSpPr>
          <p:cNvPr name="TextBox 10" id="10"/>
          <p:cNvSpPr txBox="true"/>
          <p:nvPr/>
        </p:nvSpPr>
        <p:spPr>
          <a:xfrm rot="0">
            <a:off x="1793260" y="1946536"/>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KNN ALGORITHM</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983234" y="3149640"/>
            <a:ext cx="8140424" cy="6108660"/>
          </a:xfrm>
          <a:custGeom>
            <a:avLst/>
            <a:gdLst/>
            <a:ahLst/>
            <a:cxnLst/>
            <a:rect r="r" b="b" t="t" l="l"/>
            <a:pathLst>
              <a:path h="6108660" w="8140424">
                <a:moveTo>
                  <a:pt x="0" y="0"/>
                </a:moveTo>
                <a:lnTo>
                  <a:pt x="8140424" y="0"/>
                </a:lnTo>
                <a:lnTo>
                  <a:pt x="8140424" y="6108660"/>
                </a:lnTo>
                <a:lnTo>
                  <a:pt x="0" y="6108660"/>
                </a:lnTo>
                <a:lnTo>
                  <a:pt x="0" y="0"/>
                </a:lnTo>
                <a:close/>
              </a:path>
            </a:pathLst>
          </a:custGeom>
          <a:blipFill>
            <a:blip r:embed="rId6"/>
            <a:stretch>
              <a:fillRect l="0" t="0" r="0" b="0"/>
            </a:stretch>
          </a:blipFill>
        </p:spPr>
      </p:sp>
      <p:sp>
        <p:nvSpPr>
          <p:cNvPr name="TextBox 10" id="10"/>
          <p:cNvSpPr txBox="true"/>
          <p:nvPr/>
        </p:nvSpPr>
        <p:spPr>
          <a:xfrm rot="0">
            <a:off x="1793260" y="1457779"/>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KNN ALGORITHM</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6974204" cy="8229600"/>
            <a:chOff x="0" y="0"/>
            <a:chExt cx="5516621" cy="2674622"/>
          </a:xfrm>
        </p:grpSpPr>
        <p:sp>
          <p:nvSpPr>
            <p:cNvPr name="Freeform 6" id="6"/>
            <p:cNvSpPr/>
            <p:nvPr/>
          </p:nvSpPr>
          <p:spPr>
            <a:xfrm flipH="false" flipV="false" rot="0">
              <a:off x="0" y="0"/>
              <a:ext cx="5516621" cy="2674622"/>
            </a:xfrm>
            <a:custGeom>
              <a:avLst/>
              <a:gdLst/>
              <a:ahLst/>
              <a:cxnLst/>
              <a:rect r="r" b="b" t="t" l="l"/>
              <a:pathLst>
                <a:path h="2674622" w="5516621">
                  <a:moveTo>
                    <a:pt x="22805" y="0"/>
                  </a:moveTo>
                  <a:lnTo>
                    <a:pt x="5493816" y="0"/>
                  </a:lnTo>
                  <a:cubicBezTo>
                    <a:pt x="5506411" y="0"/>
                    <a:pt x="5516621" y="10210"/>
                    <a:pt x="5516621" y="22805"/>
                  </a:cubicBezTo>
                  <a:lnTo>
                    <a:pt x="5516621" y="2651817"/>
                  </a:lnTo>
                  <a:cubicBezTo>
                    <a:pt x="5516621" y="2664412"/>
                    <a:pt x="5506411" y="2674622"/>
                    <a:pt x="5493816" y="2674622"/>
                  </a:cubicBezTo>
                  <a:lnTo>
                    <a:pt x="22805" y="2674622"/>
                  </a:lnTo>
                  <a:cubicBezTo>
                    <a:pt x="10210" y="2674622"/>
                    <a:pt x="0" y="2664412"/>
                    <a:pt x="0" y="2651817"/>
                  </a:cubicBezTo>
                  <a:lnTo>
                    <a:pt x="0" y="22805"/>
                  </a:lnTo>
                  <a:cubicBezTo>
                    <a:pt x="0" y="10210"/>
                    <a:pt x="10210" y="0"/>
                    <a:pt x="2280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516621"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212249" y="3204020"/>
            <a:ext cx="10095982" cy="1908810"/>
          </a:xfrm>
          <a:prstGeom prst="rect">
            <a:avLst/>
          </a:prstGeom>
        </p:spPr>
        <p:txBody>
          <a:bodyPr anchor="t" rtlCol="false" tIns="0" lIns="0" bIns="0" rIns="0">
            <a:spAutoFit/>
          </a:bodyPr>
          <a:lstStyle/>
          <a:p>
            <a:pPr>
              <a:lnSpc>
                <a:spcPts val="5039"/>
              </a:lnSpc>
            </a:pPr>
            <a:r>
              <a:rPr lang="en-US" sz="3599">
                <a:solidFill>
                  <a:srgbClr val="000000"/>
                </a:solidFill>
                <a:latin typeface="Raleway"/>
              </a:rPr>
              <a:t>Naïve Bayes is a class of algorithmic analysis modeled on Bayesian reasoning in validation lists, used in many types of task assignment.</a:t>
            </a:r>
          </a:p>
        </p:txBody>
      </p:sp>
      <p:sp>
        <p:nvSpPr>
          <p:cNvPr name="TextBox 10" id="10"/>
          <p:cNvSpPr txBox="true"/>
          <p:nvPr/>
        </p:nvSpPr>
        <p:spPr>
          <a:xfrm rot="0">
            <a:off x="1596376" y="1355886"/>
            <a:ext cx="14231144"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NAIVE BAYES ALGORITHM</a:t>
            </a:r>
          </a:p>
        </p:txBody>
      </p:sp>
      <p:sp>
        <p:nvSpPr>
          <p:cNvPr name="TextBox 11" id="11"/>
          <p:cNvSpPr txBox="true"/>
          <p:nvPr/>
        </p:nvSpPr>
        <p:spPr>
          <a:xfrm rot="0">
            <a:off x="2212249" y="5674805"/>
            <a:ext cx="10095982" cy="1908810"/>
          </a:xfrm>
          <a:prstGeom prst="rect">
            <a:avLst/>
          </a:prstGeom>
        </p:spPr>
        <p:txBody>
          <a:bodyPr anchor="t" rtlCol="false" tIns="0" lIns="0" bIns="0" rIns="0">
            <a:spAutoFit/>
          </a:bodyPr>
          <a:lstStyle/>
          <a:p>
            <a:pPr>
              <a:lnSpc>
                <a:spcPts val="5039"/>
              </a:lnSpc>
            </a:pPr>
            <a:r>
              <a:rPr lang="en-US" sz="3599">
                <a:solidFill>
                  <a:srgbClr val="000000"/>
                </a:solidFill>
                <a:latin typeface="Raleway"/>
              </a:rPr>
              <a:t>When independence is assumed, Naive Bayes performs better than other models such as logistic regression.</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6974204" cy="8229600"/>
            <a:chOff x="0" y="0"/>
            <a:chExt cx="5516621" cy="2674622"/>
          </a:xfrm>
        </p:grpSpPr>
        <p:sp>
          <p:nvSpPr>
            <p:cNvPr name="Freeform 6" id="6"/>
            <p:cNvSpPr/>
            <p:nvPr/>
          </p:nvSpPr>
          <p:spPr>
            <a:xfrm flipH="false" flipV="false" rot="0">
              <a:off x="0" y="0"/>
              <a:ext cx="5516621" cy="2674622"/>
            </a:xfrm>
            <a:custGeom>
              <a:avLst/>
              <a:gdLst/>
              <a:ahLst/>
              <a:cxnLst/>
              <a:rect r="r" b="b" t="t" l="l"/>
              <a:pathLst>
                <a:path h="2674622" w="5516621">
                  <a:moveTo>
                    <a:pt x="22805" y="0"/>
                  </a:moveTo>
                  <a:lnTo>
                    <a:pt x="5493816" y="0"/>
                  </a:lnTo>
                  <a:cubicBezTo>
                    <a:pt x="5506411" y="0"/>
                    <a:pt x="5516621" y="10210"/>
                    <a:pt x="5516621" y="22805"/>
                  </a:cubicBezTo>
                  <a:lnTo>
                    <a:pt x="5516621" y="2651817"/>
                  </a:lnTo>
                  <a:cubicBezTo>
                    <a:pt x="5516621" y="2664412"/>
                    <a:pt x="5506411" y="2674622"/>
                    <a:pt x="5493816" y="2674622"/>
                  </a:cubicBezTo>
                  <a:lnTo>
                    <a:pt x="22805" y="2674622"/>
                  </a:lnTo>
                  <a:cubicBezTo>
                    <a:pt x="10210" y="2674622"/>
                    <a:pt x="0" y="2664412"/>
                    <a:pt x="0" y="2651817"/>
                  </a:cubicBezTo>
                  <a:lnTo>
                    <a:pt x="0" y="22805"/>
                  </a:lnTo>
                  <a:cubicBezTo>
                    <a:pt x="0" y="10210"/>
                    <a:pt x="10210" y="0"/>
                    <a:pt x="2280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516621"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808211" y="3088074"/>
            <a:ext cx="7324561" cy="5882801"/>
          </a:xfrm>
          <a:custGeom>
            <a:avLst/>
            <a:gdLst/>
            <a:ahLst/>
            <a:cxnLst/>
            <a:rect r="r" b="b" t="t" l="l"/>
            <a:pathLst>
              <a:path h="5882801" w="7324561">
                <a:moveTo>
                  <a:pt x="0" y="0"/>
                </a:moveTo>
                <a:lnTo>
                  <a:pt x="7324561" y="0"/>
                </a:lnTo>
                <a:lnTo>
                  <a:pt x="7324561" y="5882801"/>
                </a:lnTo>
                <a:lnTo>
                  <a:pt x="0" y="5882801"/>
                </a:lnTo>
                <a:lnTo>
                  <a:pt x="0" y="0"/>
                </a:lnTo>
                <a:close/>
              </a:path>
            </a:pathLst>
          </a:custGeom>
          <a:blipFill>
            <a:blip r:embed="rId6"/>
            <a:stretch>
              <a:fillRect l="0" t="0" r="0" b="0"/>
            </a:stretch>
          </a:blipFill>
        </p:spPr>
      </p:sp>
      <p:sp>
        <p:nvSpPr>
          <p:cNvPr name="TextBox 10" id="10"/>
          <p:cNvSpPr txBox="true"/>
          <p:nvPr/>
        </p:nvSpPr>
        <p:spPr>
          <a:xfrm rot="0">
            <a:off x="1596376" y="1355886"/>
            <a:ext cx="14231144"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NAIVE BAYES ALGORITHM</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6974204" cy="8229600"/>
            <a:chOff x="0" y="0"/>
            <a:chExt cx="5516621" cy="2674622"/>
          </a:xfrm>
        </p:grpSpPr>
        <p:sp>
          <p:nvSpPr>
            <p:cNvPr name="Freeform 6" id="6"/>
            <p:cNvSpPr/>
            <p:nvPr/>
          </p:nvSpPr>
          <p:spPr>
            <a:xfrm flipH="false" flipV="false" rot="0">
              <a:off x="0" y="0"/>
              <a:ext cx="5516621" cy="2674622"/>
            </a:xfrm>
            <a:custGeom>
              <a:avLst/>
              <a:gdLst/>
              <a:ahLst/>
              <a:cxnLst/>
              <a:rect r="r" b="b" t="t" l="l"/>
              <a:pathLst>
                <a:path h="2674622" w="5516621">
                  <a:moveTo>
                    <a:pt x="22805" y="0"/>
                  </a:moveTo>
                  <a:lnTo>
                    <a:pt x="5493816" y="0"/>
                  </a:lnTo>
                  <a:cubicBezTo>
                    <a:pt x="5506411" y="0"/>
                    <a:pt x="5516621" y="10210"/>
                    <a:pt x="5516621" y="22805"/>
                  </a:cubicBezTo>
                  <a:lnTo>
                    <a:pt x="5516621" y="2651817"/>
                  </a:lnTo>
                  <a:cubicBezTo>
                    <a:pt x="5516621" y="2664412"/>
                    <a:pt x="5506411" y="2674622"/>
                    <a:pt x="5493816" y="2674622"/>
                  </a:cubicBezTo>
                  <a:lnTo>
                    <a:pt x="22805" y="2674622"/>
                  </a:lnTo>
                  <a:cubicBezTo>
                    <a:pt x="10210" y="2674622"/>
                    <a:pt x="0" y="2664412"/>
                    <a:pt x="0" y="2651817"/>
                  </a:cubicBezTo>
                  <a:lnTo>
                    <a:pt x="0" y="22805"/>
                  </a:lnTo>
                  <a:cubicBezTo>
                    <a:pt x="0" y="10210"/>
                    <a:pt x="10210" y="0"/>
                    <a:pt x="2280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516621"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554501" y="3096426"/>
            <a:ext cx="7696975" cy="6161874"/>
          </a:xfrm>
          <a:custGeom>
            <a:avLst/>
            <a:gdLst/>
            <a:ahLst/>
            <a:cxnLst/>
            <a:rect r="r" b="b" t="t" l="l"/>
            <a:pathLst>
              <a:path h="6161874" w="7696975">
                <a:moveTo>
                  <a:pt x="0" y="0"/>
                </a:moveTo>
                <a:lnTo>
                  <a:pt x="7696974" y="0"/>
                </a:lnTo>
                <a:lnTo>
                  <a:pt x="7696974" y="6161874"/>
                </a:lnTo>
                <a:lnTo>
                  <a:pt x="0" y="6161874"/>
                </a:lnTo>
                <a:lnTo>
                  <a:pt x="0" y="0"/>
                </a:lnTo>
                <a:close/>
              </a:path>
            </a:pathLst>
          </a:custGeom>
          <a:blipFill>
            <a:blip r:embed="rId6"/>
            <a:stretch>
              <a:fillRect l="0" t="0" r="0" b="0"/>
            </a:stretch>
          </a:blipFill>
        </p:spPr>
      </p:sp>
      <p:sp>
        <p:nvSpPr>
          <p:cNvPr name="TextBox 10" id="10"/>
          <p:cNvSpPr txBox="true"/>
          <p:nvPr/>
        </p:nvSpPr>
        <p:spPr>
          <a:xfrm rot="0">
            <a:off x="1596376" y="1355886"/>
            <a:ext cx="14231144"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NAIVE BAYES ALGORITHM</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0282" y="-309601"/>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58578" y="-309343"/>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393767" y="1430835"/>
            <a:ext cx="17259300" cy="6202837"/>
            <a:chOff x="0" y="0"/>
            <a:chExt cx="5609277" cy="2015924"/>
          </a:xfrm>
        </p:grpSpPr>
        <p:sp>
          <p:nvSpPr>
            <p:cNvPr name="Freeform 6" id="6"/>
            <p:cNvSpPr/>
            <p:nvPr/>
          </p:nvSpPr>
          <p:spPr>
            <a:xfrm flipH="false" flipV="false" rot="0">
              <a:off x="0" y="0"/>
              <a:ext cx="5609277" cy="2015924"/>
            </a:xfrm>
            <a:custGeom>
              <a:avLst/>
              <a:gdLst/>
              <a:ahLst/>
              <a:cxnLst/>
              <a:rect r="r" b="b" t="t" l="l"/>
              <a:pathLst>
                <a:path h="2015924" w="5609277">
                  <a:moveTo>
                    <a:pt x="22428" y="0"/>
                  </a:moveTo>
                  <a:lnTo>
                    <a:pt x="5586849" y="0"/>
                  </a:lnTo>
                  <a:cubicBezTo>
                    <a:pt x="5599236" y="0"/>
                    <a:pt x="5609277" y="10041"/>
                    <a:pt x="5609277" y="22428"/>
                  </a:cubicBezTo>
                  <a:lnTo>
                    <a:pt x="5609277" y="1993495"/>
                  </a:lnTo>
                  <a:cubicBezTo>
                    <a:pt x="5609277" y="2005882"/>
                    <a:pt x="5599236" y="2015924"/>
                    <a:pt x="5586849" y="2015924"/>
                  </a:cubicBezTo>
                  <a:lnTo>
                    <a:pt x="22428" y="2015924"/>
                  </a:lnTo>
                  <a:cubicBezTo>
                    <a:pt x="10041" y="2015924"/>
                    <a:pt x="0" y="2005882"/>
                    <a:pt x="0" y="1993495"/>
                  </a:cubicBezTo>
                  <a:lnTo>
                    <a:pt x="0" y="22428"/>
                  </a:lnTo>
                  <a:cubicBezTo>
                    <a:pt x="0" y="10041"/>
                    <a:pt x="10041" y="0"/>
                    <a:pt x="22428"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609277" cy="2063549"/>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45269" y="2894089"/>
            <a:ext cx="17007798" cy="3823335"/>
          </a:xfrm>
          <a:prstGeom prst="rect">
            <a:avLst/>
          </a:prstGeom>
        </p:spPr>
        <p:txBody>
          <a:bodyPr anchor="t" rtlCol="false" tIns="0" lIns="0" bIns="0" rIns="0">
            <a:spAutoFit/>
          </a:bodyPr>
          <a:lstStyle/>
          <a:p>
            <a:pPr>
              <a:lnSpc>
                <a:spcPts val="5039"/>
              </a:lnSpc>
            </a:pPr>
            <a:r>
              <a:rPr lang="en-US" sz="3599">
                <a:solidFill>
                  <a:srgbClr val="000000"/>
                </a:solidFill>
                <a:latin typeface="Raleway"/>
              </a:rPr>
              <a:t>Decision tree, one of the most widely used algorithms in machine learning, is an explainable and white box algorithm that shows classification results using an if-then rule format [15]. It is used in both classification and regression problems. In a decision tree, every node symbolizes a feature, each branch indicates a rule, and every leaf represents a result, either a specific value or the continuation of further branching.</a:t>
            </a:r>
          </a:p>
        </p:txBody>
      </p:sp>
      <p:sp>
        <p:nvSpPr>
          <p:cNvPr name="TextBox 9" id="9"/>
          <p:cNvSpPr txBox="true"/>
          <p:nvPr/>
        </p:nvSpPr>
        <p:spPr>
          <a:xfrm rot="0">
            <a:off x="8122468" y="1753962"/>
            <a:ext cx="8880392" cy="866047"/>
          </a:xfrm>
          <a:prstGeom prst="rect">
            <a:avLst/>
          </a:prstGeom>
        </p:spPr>
        <p:txBody>
          <a:bodyPr anchor="t" rtlCol="false" tIns="0" lIns="0" bIns="0" rIns="0">
            <a:spAutoFit/>
          </a:bodyPr>
          <a:lstStyle/>
          <a:p>
            <a:pPr algn="ctr">
              <a:lnSpc>
                <a:spcPts val="7080"/>
              </a:lnSpc>
            </a:pPr>
            <a:r>
              <a:rPr lang="en-US" sz="5057">
                <a:solidFill>
                  <a:srgbClr val="000000"/>
                </a:solidFill>
                <a:latin typeface="Fredoka One"/>
              </a:rPr>
              <a:t>DECISION TREE ALGORITHM</a:t>
            </a:r>
          </a:p>
        </p:txBody>
      </p:sp>
      <p:sp>
        <p:nvSpPr>
          <p:cNvPr name="Freeform 10" id="10"/>
          <p:cNvSpPr/>
          <p:nvPr/>
        </p:nvSpPr>
        <p:spPr>
          <a:xfrm flipH="false" flipV="false" rot="0">
            <a:off x="14154466" y="6444056"/>
            <a:ext cx="3799711" cy="3842944"/>
          </a:xfrm>
          <a:custGeom>
            <a:avLst/>
            <a:gdLst/>
            <a:ahLst/>
            <a:cxnLst/>
            <a:rect r="r" b="b" t="t" l="l"/>
            <a:pathLst>
              <a:path h="3842944" w="3799711">
                <a:moveTo>
                  <a:pt x="0" y="0"/>
                </a:moveTo>
                <a:lnTo>
                  <a:pt x="3799711" y="0"/>
                </a:lnTo>
                <a:lnTo>
                  <a:pt x="3799711" y="3842944"/>
                </a:lnTo>
                <a:lnTo>
                  <a:pt x="0" y="38429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593327"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85140" y="2564049"/>
            <a:ext cx="8223666" cy="6480696"/>
          </a:xfrm>
          <a:custGeom>
            <a:avLst/>
            <a:gdLst/>
            <a:ahLst/>
            <a:cxnLst/>
            <a:rect r="r" b="b" t="t" l="l"/>
            <a:pathLst>
              <a:path h="6480696" w="8223666">
                <a:moveTo>
                  <a:pt x="0" y="0"/>
                </a:moveTo>
                <a:lnTo>
                  <a:pt x="8223666" y="0"/>
                </a:lnTo>
                <a:lnTo>
                  <a:pt x="8223666" y="6480697"/>
                </a:lnTo>
                <a:lnTo>
                  <a:pt x="0" y="6480697"/>
                </a:lnTo>
                <a:lnTo>
                  <a:pt x="0" y="0"/>
                </a:lnTo>
                <a:close/>
              </a:path>
            </a:pathLst>
          </a:custGeom>
          <a:blipFill>
            <a:blip r:embed="rId6"/>
            <a:stretch>
              <a:fillRect l="0" t="0" r="0" b="-18790"/>
            </a:stretch>
          </a:blipFill>
        </p:spPr>
      </p:sp>
      <p:sp>
        <p:nvSpPr>
          <p:cNvPr name="Freeform 10" id="10"/>
          <p:cNvSpPr/>
          <p:nvPr/>
        </p:nvSpPr>
        <p:spPr>
          <a:xfrm flipH="false" flipV="false" rot="0">
            <a:off x="9508806" y="4224941"/>
            <a:ext cx="3142066" cy="2176160"/>
          </a:xfrm>
          <a:custGeom>
            <a:avLst/>
            <a:gdLst/>
            <a:ahLst/>
            <a:cxnLst/>
            <a:rect r="r" b="b" t="t" l="l"/>
            <a:pathLst>
              <a:path h="2176160" w="3142066">
                <a:moveTo>
                  <a:pt x="0" y="0"/>
                </a:moveTo>
                <a:lnTo>
                  <a:pt x="3142066" y="0"/>
                </a:lnTo>
                <a:lnTo>
                  <a:pt x="3142066" y="2176160"/>
                </a:lnTo>
                <a:lnTo>
                  <a:pt x="0" y="2176160"/>
                </a:lnTo>
                <a:lnTo>
                  <a:pt x="0" y="0"/>
                </a:lnTo>
                <a:close/>
              </a:path>
            </a:pathLst>
          </a:custGeom>
          <a:blipFill>
            <a:blip r:embed="rId6"/>
            <a:stretch>
              <a:fillRect l="-100136" t="-352780" r="-134849" b="0"/>
            </a:stretch>
          </a:blipFill>
        </p:spPr>
      </p:sp>
      <p:sp>
        <p:nvSpPr>
          <p:cNvPr name="TextBox 11" id="11"/>
          <p:cNvSpPr txBox="true"/>
          <p:nvPr/>
        </p:nvSpPr>
        <p:spPr>
          <a:xfrm rot="0">
            <a:off x="2855839" y="1335585"/>
            <a:ext cx="8880392" cy="866047"/>
          </a:xfrm>
          <a:prstGeom prst="rect">
            <a:avLst/>
          </a:prstGeom>
        </p:spPr>
        <p:txBody>
          <a:bodyPr anchor="t" rtlCol="false" tIns="0" lIns="0" bIns="0" rIns="0">
            <a:spAutoFit/>
          </a:bodyPr>
          <a:lstStyle/>
          <a:p>
            <a:pPr algn="ctr">
              <a:lnSpc>
                <a:spcPts val="7080"/>
              </a:lnSpc>
            </a:pPr>
            <a:r>
              <a:rPr lang="en-US" sz="5057">
                <a:solidFill>
                  <a:srgbClr val="000000"/>
                </a:solidFill>
                <a:latin typeface="Fredoka One"/>
              </a:rPr>
              <a:t>DECISION TREE ALGORITHM</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308231" y="4052668"/>
            <a:ext cx="5694673" cy="7407705"/>
          </a:xfrm>
          <a:custGeom>
            <a:avLst/>
            <a:gdLst/>
            <a:ahLst/>
            <a:cxnLst/>
            <a:rect r="r" b="b" t="t" l="l"/>
            <a:pathLst>
              <a:path h="7407705" w="5694673">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264155" y="2517902"/>
            <a:ext cx="7903689" cy="6342466"/>
          </a:xfrm>
          <a:custGeom>
            <a:avLst/>
            <a:gdLst/>
            <a:ahLst/>
            <a:cxnLst/>
            <a:rect r="r" b="b" t="t" l="l"/>
            <a:pathLst>
              <a:path h="6342466" w="7903689">
                <a:moveTo>
                  <a:pt x="0" y="0"/>
                </a:moveTo>
                <a:lnTo>
                  <a:pt x="7903688" y="0"/>
                </a:lnTo>
                <a:lnTo>
                  <a:pt x="7903688" y="6342467"/>
                </a:lnTo>
                <a:lnTo>
                  <a:pt x="0" y="6342467"/>
                </a:lnTo>
                <a:lnTo>
                  <a:pt x="0" y="0"/>
                </a:lnTo>
                <a:close/>
              </a:path>
            </a:pathLst>
          </a:custGeom>
          <a:blipFill>
            <a:blip r:embed="rId6"/>
            <a:stretch>
              <a:fillRect l="0" t="0" r="0" b="0"/>
            </a:stretch>
          </a:blipFill>
        </p:spPr>
      </p:sp>
      <p:sp>
        <p:nvSpPr>
          <p:cNvPr name="TextBox 10" id="10"/>
          <p:cNvSpPr txBox="true"/>
          <p:nvPr/>
        </p:nvSpPr>
        <p:spPr>
          <a:xfrm rot="0">
            <a:off x="3028112" y="1384806"/>
            <a:ext cx="8880392" cy="866047"/>
          </a:xfrm>
          <a:prstGeom prst="rect">
            <a:avLst/>
          </a:prstGeom>
        </p:spPr>
        <p:txBody>
          <a:bodyPr anchor="t" rtlCol="false" tIns="0" lIns="0" bIns="0" rIns="0">
            <a:spAutoFit/>
          </a:bodyPr>
          <a:lstStyle/>
          <a:p>
            <a:pPr algn="ctr">
              <a:lnSpc>
                <a:spcPts val="7080"/>
              </a:lnSpc>
            </a:pPr>
            <a:r>
              <a:rPr lang="en-US" sz="5057">
                <a:solidFill>
                  <a:srgbClr val="000000"/>
                </a:solidFill>
                <a:latin typeface="Fredoka One"/>
              </a:rPr>
              <a:t>DECISION TREE ALGORITHM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65781" y="4645123"/>
            <a:ext cx="7341660" cy="5432828"/>
          </a:xfrm>
          <a:custGeom>
            <a:avLst/>
            <a:gdLst/>
            <a:ahLst/>
            <a:cxnLst/>
            <a:rect r="r" b="b" t="t" l="l"/>
            <a:pathLst>
              <a:path h="5432828" w="7341660">
                <a:moveTo>
                  <a:pt x="0" y="0"/>
                </a:moveTo>
                <a:lnTo>
                  <a:pt x="7341660" y="0"/>
                </a:lnTo>
                <a:lnTo>
                  <a:pt x="7341660" y="5432828"/>
                </a:lnTo>
                <a:lnTo>
                  <a:pt x="0" y="5432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936446" y="2957867"/>
            <a:ext cx="8234002" cy="5818694"/>
          </a:xfrm>
          <a:custGeom>
            <a:avLst/>
            <a:gdLst/>
            <a:ahLst/>
            <a:cxnLst/>
            <a:rect r="r" b="b" t="t" l="l"/>
            <a:pathLst>
              <a:path h="5818694" w="8234002">
                <a:moveTo>
                  <a:pt x="0" y="0"/>
                </a:moveTo>
                <a:lnTo>
                  <a:pt x="8234001" y="0"/>
                </a:lnTo>
                <a:lnTo>
                  <a:pt x="8234001" y="5818694"/>
                </a:lnTo>
                <a:lnTo>
                  <a:pt x="0" y="5818694"/>
                </a:lnTo>
                <a:lnTo>
                  <a:pt x="0" y="0"/>
                </a:lnTo>
                <a:close/>
              </a:path>
            </a:pathLst>
          </a:custGeom>
          <a:blipFill>
            <a:blip r:embed="rId6"/>
            <a:stretch>
              <a:fillRect l="0" t="0" r="0" b="0"/>
            </a:stretch>
          </a:blipFill>
        </p:spPr>
      </p:sp>
      <p:sp>
        <p:nvSpPr>
          <p:cNvPr name="TextBox 10" id="10"/>
          <p:cNvSpPr txBox="true"/>
          <p:nvPr/>
        </p:nvSpPr>
        <p:spPr>
          <a:xfrm rot="0">
            <a:off x="1809927" y="1196974"/>
            <a:ext cx="1048703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 DATA OVERVIEW</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4170706" y="1584991"/>
            <a:ext cx="13763544" cy="6484041"/>
            <a:chOff x="0" y="0"/>
            <a:chExt cx="4473156" cy="2107315"/>
          </a:xfrm>
        </p:grpSpPr>
        <p:sp>
          <p:nvSpPr>
            <p:cNvPr name="Freeform 6" id="6"/>
            <p:cNvSpPr/>
            <p:nvPr/>
          </p:nvSpPr>
          <p:spPr>
            <a:xfrm flipH="false" flipV="false" rot="0">
              <a:off x="0" y="0"/>
              <a:ext cx="4473156" cy="2107315"/>
            </a:xfrm>
            <a:custGeom>
              <a:avLst/>
              <a:gdLst/>
              <a:ahLst/>
              <a:cxnLst/>
              <a:rect r="r" b="b" t="t" l="l"/>
              <a:pathLst>
                <a:path h="2107315" w="4473156">
                  <a:moveTo>
                    <a:pt x="28125" y="0"/>
                  </a:moveTo>
                  <a:lnTo>
                    <a:pt x="4445031" y="0"/>
                  </a:lnTo>
                  <a:cubicBezTo>
                    <a:pt x="4460564" y="0"/>
                    <a:pt x="4473156" y="12592"/>
                    <a:pt x="4473156" y="28125"/>
                  </a:cubicBezTo>
                  <a:lnTo>
                    <a:pt x="4473156" y="2079191"/>
                  </a:lnTo>
                  <a:cubicBezTo>
                    <a:pt x="4473156" y="2094723"/>
                    <a:pt x="4460564" y="2107315"/>
                    <a:pt x="4445031" y="2107315"/>
                  </a:cubicBezTo>
                  <a:lnTo>
                    <a:pt x="28125" y="2107315"/>
                  </a:lnTo>
                  <a:cubicBezTo>
                    <a:pt x="12592" y="2107315"/>
                    <a:pt x="0" y="2094723"/>
                    <a:pt x="0" y="2079191"/>
                  </a:cubicBezTo>
                  <a:lnTo>
                    <a:pt x="0" y="28125"/>
                  </a:lnTo>
                  <a:cubicBezTo>
                    <a:pt x="0" y="12592"/>
                    <a:pt x="12592" y="0"/>
                    <a:pt x="2812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473156" cy="215494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4342522"/>
            <a:ext cx="4362220" cy="6254078"/>
          </a:xfrm>
          <a:custGeom>
            <a:avLst/>
            <a:gdLst/>
            <a:ahLst/>
            <a:cxnLst/>
            <a:rect r="r" b="b" t="t" l="l"/>
            <a:pathLst>
              <a:path h="6254078" w="4362220">
                <a:moveTo>
                  <a:pt x="0" y="0"/>
                </a:moveTo>
                <a:lnTo>
                  <a:pt x="4362220" y="0"/>
                </a:lnTo>
                <a:lnTo>
                  <a:pt x="4362220" y="6254079"/>
                </a:lnTo>
                <a:lnTo>
                  <a:pt x="0" y="6254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556418" y="3887212"/>
            <a:ext cx="10446442" cy="1698626"/>
          </a:xfrm>
          <a:prstGeom prst="rect">
            <a:avLst/>
          </a:prstGeom>
        </p:spPr>
        <p:txBody>
          <a:bodyPr anchor="t" rtlCol="false" tIns="0" lIns="0" bIns="0" rIns="0">
            <a:spAutoFit/>
          </a:bodyPr>
          <a:lstStyle/>
          <a:p>
            <a:pPr algn="r">
              <a:lnSpc>
                <a:spcPts val="13999"/>
              </a:lnSpc>
            </a:pPr>
            <a:r>
              <a:rPr lang="en-US" sz="9999">
                <a:solidFill>
                  <a:srgbClr val="000000"/>
                </a:solidFill>
                <a:latin typeface="Fredoka One"/>
              </a:rPr>
              <a:t>5. EVALUATION</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377562" y="183107"/>
            <a:ext cx="17532875" cy="8943302"/>
            <a:chOff x="0" y="0"/>
            <a:chExt cx="5698189" cy="2906576"/>
          </a:xfrm>
        </p:grpSpPr>
        <p:sp>
          <p:nvSpPr>
            <p:cNvPr name="Freeform 6" id="6"/>
            <p:cNvSpPr/>
            <p:nvPr/>
          </p:nvSpPr>
          <p:spPr>
            <a:xfrm flipH="false" flipV="false" rot="0">
              <a:off x="0" y="0"/>
              <a:ext cx="5698189" cy="2906576"/>
            </a:xfrm>
            <a:custGeom>
              <a:avLst/>
              <a:gdLst/>
              <a:ahLst/>
              <a:cxnLst/>
              <a:rect r="r" b="b" t="t" l="l"/>
              <a:pathLst>
                <a:path h="2906576" w="5698189">
                  <a:moveTo>
                    <a:pt x="22078" y="0"/>
                  </a:moveTo>
                  <a:lnTo>
                    <a:pt x="5676111" y="0"/>
                  </a:lnTo>
                  <a:cubicBezTo>
                    <a:pt x="5688305" y="0"/>
                    <a:pt x="5698189" y="9885"/>
                    <a:pt x="5698189" y="22078"/>
                  </a:cubicBezTo>
                  <a:lnTo>
                    <a:pt x="5698189" y="2884497"/>
                  </a:lnTo>
                  <a:cubicBezTo>
                    <a:pt x="5698189" y="2896691"/>
                    <a:pt x="5688305" y="2906576"/>
                    <a:pt x="5676111" y="2906576"/>
                  </a:cubicBezTo>
                  <a:lnTo>
                    <a:pt x="22078" y="2906576"/>
                  </a:lnTo>
                  <a:cubicBezTo>
                    <a:pt x="9885" y="2906576"/>
                    <a:pt x="0" y="2896691"/>
                    <a:pt x="0" y="2884497"/>
                  </a:cubicBezTo>
                  <a:lnTo>
                    <a:pt x="0" y="22078"/>
                  </a:lnTo>
                  <a:cubicBezTo>
                    <a:pt x="0" y="9885"/>
                    <a:pt x="9885" y="0"/>
                    <a:pt x="22078"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5698189" cy="295420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39100" y="5143371"/>
            <a:ext cx="5357186" cy="7966076"/>
          </a:xfrm>
          <a:custGeom>
            <a:avLst/>
            <a:gdLst/>
            <a:ahLst/>
            <a:cxnLst/>
            <a:rect r="r" b="b" t="t" l="l"/>
            <a:pathLst>
              <a:path h="7966076" w="5357186">
                <a:moveTo>
                  <a:pt x="0" y="0"/>
                </a:moveTo>
                <a:lnTo>
                  <a:pt x="5357186" y="0"/>
                </a:lnTo>
                <a:lnTo>
                  <a:pt x="5357186" y="7966075"/>
                </a:lnTo>
                <a:lnTo>
                  <a:pt x="0" y="79660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16857" y="637530"/>
            <a:ext cx="8327143"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DISCUSSION</a:t>
            </a:r>
          </a:p>
        </p:txBody>
      </p:sp>
      <p:sp>
        <p:nvSpPr>
          <p:cNvPr name="TextBox 10" id="10"/>
          <p:cNvSpPr txBox="true"/>
          <p:nvPr/>
        </p:nvSpPr>
        <p:spPr>
          <a:xfrm rot="0">
            <a:off x="1929250" y="2490765"/>
            <a:ext cx="15184624" cy="1057062"/>
          </a:xfrm>
          <a:prstGeom prst="rect">
            <a:avLst/>
          </a:prstGeom>
        </p:spPr>
        <p:txBody>
          <a:bodyPr anchor="t" rtlCol="false" tIns="0" lIns="0" bIns="0" rIns="0">
            <a:spAutoFit/>
          </a:bodyPr>
          <a:lstStyle/>
          <a:p>
            <a:pPr>
              <a:lnSpc>
                <a:spcPts val="4211"/>
              </a:lnSpc>
              <a:spcBef>
                <a:spcPct val="0"/>
              </a:spcBef>
            </a:pPr>
            <a:r>
              <a:rPr lang="en-US" sz="3008">
                <a:solidFill>
                  <a:srgbClr val="000000"/>
                </a:solidFill>
                <a:latin typeface="Raleway"/>
              </a:rPr>
              <a:t>Results above 0.8 across KNN, SVM, Naïve Bayes, and Decision Tree indicate excellent performance, attributed to quality data and effective processing.</a:t>
            </a:r>
          </a:p>
        </p:txBody>
      </p:sp>
      <p:sp>
        <p:nvSpPr>
          <p:cNvPr name="TextBox 11" id="11"/>
          <p:cNvSpPr txBox="true"/>
          <p:nvPr/>
        </p:nvSpPr>
        <p:spPr>
          <a:xfrm rot="0">
            <a:off x="1929250" y="3783731"/>
            <a:ext cx="15184624" cy="1057062"/>
          </a:xfrm>
          <a:prstGeom prst="rect">
            <a:avLst/>
          </a:prstGeom>
        </p:spPr>
        <p:txBody>
          <a:bodyPr anchor="t" rtlCol="false" tIns="0" lIns="0" bIns="0" rIns="0">
            <a:spAutoFit/>
          </a:bodyPr>
          <a:lstStyle/>
          <a:p>
            <a:pPr>
              <a:lnSpc>
                <a:spcPts val="4211"/>
              </a:lnSpc>
              <a:spcBef>
                <a:spcPct val="0"/>
              </a:spcBef>
            </a:pPr>
            <a:r>
              <a:rPr lang="en-US" sz="3008">
                <a:solidFill>
                  <a:srgbClr val="000000"/>
                </a:solidFill>
                <a:latin typeface="Raleway"/>
              </a:rPr>
              <a:t>SVM emerges as the most promising model, excelling in high-dimensional datasets typical of air travel satisfaction analysis.</a:t>
            </a:r>
          </a:p>
        </p:txBody>
      </p:sp>
      <p:sp>
        <p:nvSpPr>
          <p:cNvPr name="TextBox 12" id="12"/>
          <p:cNvSpPr txBox="true"/>
          <p:nvPr/>
        </p:nvSpPr>
        <p:spPr>
          <a:xfrm rot="0">
            <a:off x="3890909" y="5412293"/>
            <a:ext cx="14397091" cy="1057062"/>
          </a:xfrm>
          <a:prstGeom prst="rect">
            <a:avLst/>
          </a:prstGeom>
        </p:spPr>
        <p:txBody>
          <a:bodyPr anchor="t" rtlCol="false" tIns="0" lIns="0" bIns="0" rIns="0">
            <a:spAutoFit/>
          </a:bodyPr>
          <a:lstStyle/>
          <a:p>
            <a:pPr>
              <a:lnSpc>
                <a:spcPts val="4211"/>
              </a:lnSpc>
              <a:spcBef>
                <a:spcPct val="0"/>
              </a:spcBef>
            </a:pPr>
            <a:r>
              <a:rPr lang="en-US" sz="3008">
                <a:solidFill>
                  <a:srgbClr val="000000"/>
                </a:solidFill>
                <a:latin typeface="Raleway"/>
              </a:rPr>
              <a:t>Naïve Bayes shows less favorable performance due to oversimplified assumptions in handling intricately interrelated factors.</a:t>
            </a:r>
          </a:p>
        </p:txBody>
      </p:sp>
      <p:sp>
        <p:nvSpPr>
          <p:cNvPr name="TextBox 13" id="13"/>
          <p:cNvSpPr txBox="true"/>
          <p:nvPr/>
        </p:nvSpPr>
        <p:spPr>
          <a:xfrm rot="0">
            <a:off x="4718086" y="7040855"/>
            <a:ext cx="11862218" cy="1590462"/>
          </a:xfrm>
          <a:prstGeom prst="rect">
            <a:avLst/>
          </a:prstGeom>
        </p:spPr>
        <p:txBody>
          <a:bodyPr anchor="t" rtlCol="false" tIns="0" lIns="0" bIns="0" rIns="0">
            <a:spAutoFit/>
          </a:bodyPr>
          <a:lstStyle/>
          <a:p>
            <a:pPr>
              <a:lnSpc>
                <a:spcPts val="4211"/>
              </a:lnSpc>
              <a:spcBef>
                <a:spcPct val="0"/>
              </a:spcBef>
            </a:pPr>
            <a:r>
              <a:rPr lang="en-US" sz="3008">
                <a:solidFill>
                  <a:srgbClr val="000000"/>
                </a:solidFill>
                <a:latin typeface="Raleway"/>
              </a:rPr>
              <a:t>Our machine learning exploration concludes with SVM as the optimal choice for predicting customer satisfaction in air travel, meeting our objectives.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4170706" y="1584991"/>
            <a:ext cx="13763544" cy="6484041"/>
            <a:chOff x="0" y="0"/>
            <a:chExt cx="4473156" cy="2107315"/>
          </a:xfrm>
        </p:grpSpPr>
        <p:sp>
          <p:nvSpPr>
            <p:cNvPr name="Freeform 6" id="6"/>
            <p:cNvSpPr/>
            <p:nvPr/>
          </p:nvSpPr>
          <p:spPr>
            <a:xfrm flipH="false" flipV="false" rot="0">
              <a:off x="0" y="0"/>
              <a:ext cx="4473156" cy="2107315"/>
            </a:xfrm>
            <a:custGeom>
              <a:avLst/>
              <a:gdLst/>
              <a:ahLst/>
              <a:cxnLst/>
              <a:rect r="r" b="b" t="t" l="l"/>
              <a:pathLst>
                <a:path h="2107315" w="4473156">
                  <a:moveTo>
                    <a:pt x="28125" y="0"/>
                  </a:moveTo>
                  <a:lnTo>
                    <a:pt x="4445031" y="0"/>
                  </a:lnTo>
                  <a:cubicBezTo>
                    <a:pt x="4460564" y="0"/>
                    <a:pt x="4473156" y="12592"/>
                    <a:pt x="4473156" y="28125"/>
                  </a:cubicBezTo>
                  <a:lnTo>
                    <a:pt x="4473156" y="2079191"/>
                  </a:lnTo>
                  <a:cubicBezTo>
                    <a:pt x="4473156" y="2094723"/>
                    <a:pt x="4460564" y="2107315"/>
                    <a:pt x="4445031" y="2107315"/>
                  </a:cubicBezTo>
                  <a:lnTo>
                    <a:pt x="28125" y="2107315"/>
                  </a:lnTo>
                  <a:cubicBezTo>
                    <a:pt x="12592" y="2107315"/>
                    <a:pt x="0" y="2094723"/>
                    <a:pt x="0" y="2079191"/>
                  </a:cubicBezTo>
                  <a:lnTo>
                    <a:pt x="0" y="28125"/>
                  </a:lnTo>
                  <a:cubicBezTo>
                    <a:pt x="0" y="12592"/>
                    <a:pt x="12592" y="0"/>
                    <a:pt x="2812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473156" cy="215494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4342522"/>
            <a:ext cx="4362220" cy="6254078"/>
          </a:xfrm>
          <a:custGeom>
            <a:avLst/>
            <a:gdLst/>
            <a:ahLst/>
            <a:cxnLst/>
            <a:rect r="r" b="b" t="t" l="l"/>
            <a:pathLst>
              <a:path h="6254078" w="4362220">
                <a:moveTo>
                  <a:pt x="0" y="0"/>
                </a:moveTo>
                <a:lnTo>
                  <a:pt x="4362220" y="0"/>
                </a:lnTo>
                <a:lnTo>
                  <a:pt x="4362220" y="6254079"/>
                </a:lnTo>
                <a:lnTo>
                  <a:pt x="0" y="6254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556418" y="3887212"/>
            <a:ext cx="10446442" cy="1698626"/>
          </a:xfrm>
          <a:prstGeom prst="rect">
            <a:avLst/>
          </a:prstGeom>
        </p:spPr>
        <p:txBody>
          <a:bodyPr anchor="t" rtlCol="false" tIns="0" lIns="0" bIns="0" rIns="0">
            <a:spAutoFit/>
          </a:bodyPr>
          <a:lstStyle/>
          <a:p>
            <a:pPr algn="r">
              <a:lnSpc>
                <a:spcPts val="13999"/>
              </a:lnSpc>
            </a:pPr>
            <a:r>
              <a:rPr lang="en-US" sz="9999">
                <a:solidFill>
                  <a:srgbClr val="000000"/>
                </a:solidFill>
                <a:latin typeface="Fredoka One"/>
              </a:rPr>
              <a:t>6. CONCLUSION</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41238" y="1028700"/>
            <a:ext cx="18891188" cy="8229600"/>
            <a:chOff x="0" y="0"/>
            <a:chExt cx="6139641" cy="2674622"/>
          </a:xfrm>
        </p:grpSpPr>
        <p:sp>
          <p:nvSpPr>
            <p:cNvPr name="Freeform 6" id="6"/>
            <p:cNvSpPr/>
            <p:nvPr/>
          </p:nvSpPr>
          <p:spPr>
            <a:xfrm flipH="false" flipV="false" rot="0">
              <a:off x="0" y="0"/>
              <a:ext cx="6139642" cy="2674622"/>
            </a:xfrm>
            <a:custGeom>
              <a:avLst/>
              <a:gdLst/>
              <a:ahLst/>
              <a:cxnLst/>
              <a:rect r="r" b="b" t="t" l="l"/>
              <a:pathLst>
                <a:path h="2674622" w="6139642">
                  <a:moveTo>
                    <a:pt x="20491" y="0"/>
                  </a:moveTo>
                  <a:lnTo>
                    <a:pt x="6119151" y="0"/>
                  </a:lnTo>
                  <a:cubicBezTo>
                    <a:pt x="6130468" y="0"/>
                    <a:pt x="6139642" y="9174"/>
                    <a:pt x="6139642" y="20491"/>
                  </a:cubicBezTo>
                  <a:lnTo>
                    <a:pt x="6139642" y="2654132"/>
                  </a:lnTo>
                  <a:cubicBezTo>
                    <a:pt x="6139642" y="2659566"/>
                    <a:pt x="6137483" y="2664778"/>
                    <a:pt x="6133640" y="2668621"/>
                  </a:cubicBezTo>
                  <a:cubicBezTo>
                    <a:pt x="6129797" y="2672464"/>
                    <a:pt x="6124585" y="2674622"/>
                    <a:pt x="6119151" y="2674622"/>
                  </a:cubicBezTo>
                  <a:lnTo>
                    <a:pt x="20491" y="2674622"/>
                  </a:lnTo>
                  <a:cubicBezTo>
                    <a:pt x="9174" y="2674622"/>
                    <a:pt x="0" y="2665448"/>
                    <a:pt x="0" y="2654132"/>
                  </a:cubicBezTo>
                  <a:lnTo>
                    <a:pt x="0" y="20491"/>
                  </a:lnTo>
                  <a:cubicBezTo>
                    <a:pt x="0" y="9174"/>
                    <a:pt x="9174" y="0"/>
                    <a:pt x="20491"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6139641" cy="272224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130167" y="2957293"/>
            <a:ext cx="13345169" cy="2124075"/>
          </a:xfrm>
          <a:prstGeom prst="rect">
            <a:avLst/>
          </a:prstGeom>
        </p:spPr>
        <p:txBody>
          <a:bodyPr anchor="t" rtlCol="false" tIns="0" lIns="0" bIns="0" rIns="0">
            <a:spAutoFit/>
          </a:bodyPr>
          <a:lstStyle/>
          <a:p>
            <a:pPr>
              <a:lnSpc>
                <a:spcPts val="4200"/>
              </a:lnSpc>
            </a:pPr>
            <a:r>
              <a:rPr lang="en-US" sz="3000">
                <a:solidFill>
                  <a:srgbClr val="000000"/>
                </a:solidFill>
                <a:latin typeface="Raleway"/>
              </a:rPr>
              <a:t>Future research could explore advanced machine learning models and real-time data streams for enhanced accuracy. Additionally, integrating customer feedback loops and sentiment analysis tools would offer actionable insights for immediate service improvements.</a:t>
            </a:r>
          </a:p>
        </p:txBody>
      </p:sp>
      <p:sp>
        <p:nvSpPr>
          <p:cNvPr name="Freeform 9" id="9"/>
          <p:cNvSpPr/>
          <p:nvPr/>
        </p:nvSpPr>
        <p:spPr>
          <a:xfrm flipH="true" flipV="false" rot="0">
            <a:off x="285968" y="4052668"/>
            <a:ext cx="5688399" cy="6968942"/>
          </a:xfrm>
          <a:custGeom>
            <a:avLst/>
            <a:gdLst/>
            <a:ahLst/>
            <a:cxnLst/>
            <a:rect r="r" b="b" t="t" l="l"/>
            <a:pathLst>
              <a:path h="6968942" w="5688399">
                <a:moveTo>
                  <a:pt x="5688399" y="0"/>
                </a:moveTo>
                <a:lnTo>
                  <a:pt x="0" y="0"/>
                </a:lnTo>
                <a:lnTo>
                  <a:pt x="0" y="6968942"/>
                </a:lnTo>
                <a:lnTo>
                  <a:pt x="5688399" y="6968942"/>
                </a:lnTo>
                <a:lnTo>
                  <a:pt x="568839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535203" y="1232834"/>
            <a:ext cx="1051497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CONCLUSION</a:t>
            </a:r>
          </a:p>
        </p:txBody>
      </p:sp>
      <p:sp>
        <p:nvSpPr>
          <p:cNvPr name="TextBox 11" id="11"/>
          <p:cNvSpPr txBox="true"/>
          <p:nvPr/>
        </p:nvSpPr>
        <p:spPr>
          <a:xfrm rot="0">
            <a:off x="5475772" y="5669176"/>
            <a:ext cx="11783528" cy="1590675"/>
          </a:xfrm>
          <a:prstGeom prst="rect">
            <a:avLst/>
          </a:prstGeom>
        </p:spPr>
        <p:txBody>
          <a:bodyPr anchor="t" rtlCol="false" tIns="0" lIns="0" bIns="0" rIns="0">
            <a:spAutoFit/>
          </a:bodyPr>
          <a:lstStyle/>
          <a:p>
            <a:pPr>
              <a:lnSpc>
                <a:spcPts val="4200"/>
              </a:lnSpc>
            </a:pPr>
            <a:r>
              <a:rPr lang="en-US" sz="3000">
                <a:solidFill>
                  <a:srgbClr val="000000"/>
                </a:solidFill>
                <a:latin typeface="Raleway"/>
              </a:rPr>
              <a:t>Our ongoing commitment to leveraging cutting-edge technologies is crucial in meeting evolving passenger expectations and ensuring sustained customer loyalty.</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496414" cy="8229600"/>
            <a:chOff x="0" y="0"/>
            <a:chExt cx="4061338" cy="2674622"/>
          </a:xfrm>
        </p:grpSpPr>
        <p:sp>
          <p:nvSpPr>
            <p:cNvPr name="Freeform 6" id="6"/>
            <p:cNvSpPr/>
            <p:nvPr/>
          </p:nvSpPr>
          <p:spPr>
            <a:xfrm flipH="false" flipV="false" rot="0">
              <a:off x="0" y="0"/>
              <a:ext cx="4061338" cy="2674622"/>
            </a:xfrm>
            <a:custGeom>
              <a:avLst/>
              <a:gdLst/>
              <a:ahLst/>
              <a:cxnLst/>
              <a:rect r="r" b="b" t="t" l="l"/>
              <a:pathLst>
                <a:path h="2674622" w="4061338">
                  <a:moveTo>
                    <a:pt x="30977" y="0"/>
                  </a:moveTo>
                  <a:lnTo>
                    <a:pt x="4030362" y="0"/>
                  </a:lnTo>
                  <a:cubicBezTo>
                    <a:pt x="4047470" y="0"/>
                    <a:pt x="4061338" y="13869"/>
                    <a:pt x="4061338" y="30977"/>
                  </a:cubicBezTo>
                  <a:lnTo>
                    <a:pt x="4061338" y="2643646"/>
                  </a:lnTo>
                  <a:cubicBezTo>
                    <a:pt x="4061338" y="2651861"/>
                    <a:pt x="4058074" y="2659740"/>
                    <a:pt x="4052265" y="2665550"/>
                  </a:cubicBezTo>
                  <a:cubicBezTo>
                    <a:pt x="4046456" y="2671359"/>
                    <a:pt x="4038577" y="2674622"/>
                    <a:pt x="4030362" y="2674622"/>
                  </a:cubicBezTo>
                  <a:lnTo>
                    <a:pt x="30977" y="2674622"/>
                  </a:lnTo>
                  <a:cubicBezTo>
                    <a:pt x="22761" y="2674622"/>
                    <a:pt x="14882" y="2671359"/>
                    <a:pt x="9073" y="2665550"/>
                  </a:cubicBezTo>
                  <a:cubicBezTo>
                    <a:pt x="3264" y="2659740"/>
                    <a:pt x="0" y="2651861"/>
                    <a:pt x="0" y="2643646"/>
                  </a:cubicBezTo>
                  <a:lnTo>
                    <a:pt x="0" y="30977"/>
                  </a:lnTo>
                  <a:cubicBezTo>
                    <a:pt x="0" y="22761"/>
                    <a:pt x="3264" y="14882"/>
                    <a:pt x="9073" y="9073"/>
                  </a:cubicBezTo>
                  <a:cubicBezTo>
                    <a:pt x="14882" y="3264"/>
                    <a:pt x="22761" y="0"/>
                    <a:pt x="3097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06133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17916" y="0"/>
            <a:ext cx="8294823" cy="5529882"/>
          </a:xfrm>
          <a:custGeom>
            <a:avLst/>
            <a:gdLst/>
            <a:ahLst/>
            <a:cxnLst/>
            <a:rect r="r" b="b" t="t" l="l"/>
            <a:pathLst>
              <a:path h="5529882" w="8294823">
                <a:moveTo>
                  <a:pt x="0" y="0"/>
                </a:moveTo>
                <a:lnTo>
                  <a:pt x="8294823" y="0"/>
                </a:lnTo>
                <a:lnTo>
                  <a:pt x="8294823" y="5529882"/>
                </a:lnTo>
                <a:lnTo>
                  <a:pt x="0" y="5529882"/>
                </a:lnTo>
                <a:lnTo>
                  <a:pt x="0" y="0"/>
                </a:lnTo>
                <a:close/>
              </a:path>
            </a:pathLst>
          </a:custGeom>
          <a:blipFill>
            <a:blip r:embed="rId4"/>
            <a:stretch>
              <a:fillRect l="0" t="0" r="0" b="0"/>
            </a:stretch>
          </a:blipFill>
        </p:spPr>
      </p:sp>
      <p:sp>
        <p:nvSpPr>
          <p:cNvPr name="Freeform 9" id="9"/>
          <p:cNvSpPr/>
          <p:nvPr/>
        </p:nvSpPr>
        <p:spPr>
          <a:xfrm flipH="false" flipV="false" rot="0">
            <a:off x="7276907" y="0"/>
            <a:ext cx="11011093" cy="5467165"/>
          </a:xfrm>
          <a:custGeom>
            <a:avLst/>
            <a:gdLst/>
            <a:ahLst/>
            <a:cxnLst/>
            <a:rect r="r" b="b" t="t" l="l"/>
            <a:pathLst>
              <a:path h="5467165" w="11011093">
                <a:moveTo>
                  <a:pt x="0" y="0"/>
                </a:moveTo>
                <a:lnTo>
                  <a:pt x="11011093" y="0"/>
                </a:lnTo>
                <a:lnTo>
                  <a:pt x="11011093" y="5467165"/>
                </a:lnTo>
                <a:lnTo>
                  <a:pt x="0" y="5467165"/>
                </a:lnTo>
                <a:lnTo>
                  <a:pt x="0" y="0"/>
                </a:lnTo>
                <a:close/>
              </a:path>
            </a:pathLst>
          </a:custGeom>
          <a:blipFill>
            <a:blip r:embed="rId5"/>
            <a:stretch>
              <a:fillRect l="0" t="-6606" r="0" b="-6606"/>
            </a:stretch>
          </a:blipFill>
        </p:spPr>
      </p:sp>
      <p:sp>
        <p:nvSpPr>
          <p:cNvPr name="Freeform 10" id="10"/>
          <p:cNvSpPr/>
          <p:nvPr/>
        </p:nvSpPr>
        <p:spPr>
          <a:xfrm flipH="false" flipV="false" rot="0">
            <a:off x="7276907" y="5353437"/>
            <a:ext cx="11301020" cy="5542364"/>
          </a:xfrm>
          <a:custGeom>
            <a:avLst/>
            <a:gdLst/>
            <a:ahLst/>
            <a:cxnLst/>
            <a:rect r="r" b="b" t="t" l="l"/>
            <a:pathLst>
              <a:path h="5542364" w="11301020">
                <a:moveTo>
                  <a:pt x="0" y="0"/>
                </a:moveTo>
                <a:lnTo>
                  <a:pt x="11301020" y="0"/>
                </a:lnTo>
                <a:lnTo>
                  <a:pt x="11301020" y="5542363"/>
                </a:lnTo>
                <a:lnTo>
                  <a:pt x="0" y="5542363"/>
                </a:lnTo>
                <a:lnTo>
                  <a:pt x="0" y="0"/>
                </a:lnTo>
                <a:close/>
              </a:path>
            </a:pathLst>
          </a:custGeom>
          <a:blipFill>
            <a:blip r:embed="rId6"/>
            <a:stretch>
              <a:fillRect l="0" t="-17912" r="0" b="-17912"/>
            </a:stretch>
          </a:blipFill>
        </p:spPr>
      </p:sp>
      <p:sp>
        <p:nvSpPr>
          <p:cNvPr name="Freeform 11" id="11"/>
          <p:cNvSpPr/>
          <p:nvPr/>
        </p:nvSpPr>
        <p:spPr>
          <a:xfrm flipH="false" flipV="false" rot="0">
            <a:off x="11153472" y="5143371"/>
            <a:ext cx="6966933" cy="7028432"/>
          </a:xfrm>
          <a:custGeom>
            <a:avLst/>
            <a:gdLst/>
            <a:ahLst/>
            <a:cxnLst/>
            <a:rect r="r" b="b" t="t" l="l"/>
            <a:pathLst>
              <a:path h="7028432" w="6966933">
                <a:moveTo>
                  <a:pt x="0" y="0"/>
                </a:moveTo>
                <a:lnTo>
                  <a:pt x="6966932" y="0"/>
                </a:lnTo>
                <a:lnTo>
                  <a:pt x="6966932" y="7028431"/>
                </a:lnTo>
                <a:lnTo>
                  <a:pt x="0" y="70284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03434" y="5467165"/>
            <a:ext cx="7980342" cy="5314908"/>
          </a:xfrm>
          <a:custGeom>
            <a:avLst/>
            <a:gdLst/>
            <a:ahLst/>
            <a:cxnLst/>
            <a:rect r="r" b="b" t="t" l="l"/>
            <a:pathLst>
              <a:path h="5314908" w="7980342">
                <a:moveTo>
                  <a:pt x="0" y="0"/>
                </a:moveTo>
                <a:lnTo>
                  <a:pt x="7980341" y="0"/>
                </a:lnTo>
                <a:lnTo>
                  <a:pt x="7980341" y="5314907"/>
                </a:lnTo>
                <a:lnTo>
                  <a:pt x="0" y="5314907"/>
                </a:lnTo>
                <a:lnTo>
                  <a:pt x="0" y="0"/>
                </a:lnTo>
                <a:close/>
              </a:path>
            </a:pathLst>
          </a:custGeom>
          <a:blipFill>
            <a:blip r:embed="rId9"/>
            <a:stretch>
              <a:fillRect l="0" t="0" r="0" b="0"/>
            </a:stretch>
          </a:blipFill>
        </p:spPr>
      </p:sp>
      <p:sp>
        <p:nvSpPr>
          <p:cNvPr name="TextBox 13" id="13"/>
          <p:cNvSpPr txBox="true"/>
          <p:nvPr/>
        </p:nvSpPr>
        <p:spPr>
          <a:xfrm rot="0">
            <a:off x="1781994" y="4428996"/>
            <a:ext cx="10989825"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THANK YOU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1028700" y="1028700"/>
            <a:ext cx="12049493" cy="8229600"/>
            <a:chOff x="0" y="0"/>
            <a:chExt cx="3916088" cy="2674622"/>
          </a:xfrm>
        </p:grpSpPr>
        <p:sp>
          <p:nvSpPr>
            <p:cNvPr name="Freeform 6" id="6"/>
            <p:cNvSpPr/>
            <p:nvPr/>
          </p:nvSpPr>
          <p:spPr>
            <a:xfrm flipH="false" flipV="false" rot="0">
              <a:off x="0" y="0"/>
              <a:ext cx="3916088" cy="2674622"/>
            </a:xfrm>
            <a:custGeom>
              <a:avLst/>
              <a:gdLst/>
              <a:ahLst/>
              <a:cxnLst/>
              <a:rect r="r" b="b" t="t" l="l"/>
              <a:pathLst>
                <a:path h="2674622" w="3916088">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3916088" cy="272224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65781" y="4645123"/>
            <a:ext cx="7341660" cy="5432828"/>
          </a:xfrm>
          <a:custGeom>
            <a:avLst/>
            <a:gdLst/>
            <a:ahLst/>
            <a:cxnLst/>
            <a:rect r="r" b="b" t="t" l="l"/>
            <a:pathLst>
              <a:path h="5432828" w="7341660">
                <a:moveTo>
                  <a:pt x="0" y="0"/>
                </a:moveTo>
                <a:lnTo>
                  <a:pt x="7341660" y="0"/>
                </a:lnTo>
                <a:lnTo>
                  <a:pt x="7341660" y="5432828"/>
                </a:lnTo>
                <a:lnTo>
                  <a:pt x="0" y="5432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81512" y="3555888"/>
            <a:ext cx="11143868" cy="3175483"/>
          </a:xfrm>
          <a:custGeom>
            <a:avLst/>
            <a:gdLst/>
            <a:ahLst/>
            <a:cxnLst/>
            <a:rect r="r" b="b" t="t" l="l"/>
            <a:pathLst>
              <a:path h="3175483" w="11143868">
                <a:moveTo>
                  <a:pt x="0" y="0"/>
                </a:moveTo>
                <a:lnTo>
                  <a:pt x="11143868" y="0"/>
                </a:lnTo>
                <a:lnTo>
                  <a:pt x="11143868" y="3175483"/>
                </a:lnTo>
                <a:lnTo>
                  <a:pt x="0" y="3175483"/>
                </a:lnTo>
                <a:lnTo>
                  <a:pt x="0" y="0"/>
                </a:lnTo>
                <a:close/>
              </a:path>
            </a:pathLst>
          </a:custGeom>
          <a:blipFill>
            <a:blip r:embed="rId6"/>
            <a:stretch>
              <a:fillRect l="0" t="0" r="0" b="0"/>
            </a:stretch>
          </a:blipFill>
        </p:spPr>
      </p:sp>
      <p:sp>
        <p:nvSpPr>
          <p:cNvPr name="TextBox 10" id="10"/>
          <p:cNvSpPr txBox="true"/>
          <p:nvPr/>
        </p:nvSpPr>
        <p:spPr>
          <a:xfrm rot="0">
            <a:off x="1809927" y="1196974"/>
            <a:ext cx="1048703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Fredoka One"/>
              </a:rPr>
              <a:t> DATA OVERVIEW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895B2"/>
        </a:solidFill>
      </p:bgPr>
    </p:bg>
    <p:spTree>
      <p:nvGrpSpPr>
        <p:cNvPr id="1" name=""/>
        <p:cNvGrpSpPr/>
        <p:nvPr/>
      </p:nvGrpSpPr>
      <p:grpSpPr>
        <a:xfrm>
          <a:off x="0" y="0"/>
          <a:ext cx="0" cy="0"/>
          <a:chOff x="0" y="0"/>
          <a:chExt cx="0" cy="0"/>
        </a:xfrm>
      </p:grpSpPr>
      <p:sp>
        <p:nvSpPr>
          <p:cNvPr name="Freeform 2" id="2"/>
          <p:cNvSpPr/>
          <p:nvPr/>
        </p:nvSpPr>
        <p:spPr>
          <a:xfrm flipH="false" flipV="false" rot="0">
            <a:off x="5209807" y="-309859"/>
            <a:ext cx="7868385" cy="10906460"/>
          </a:xfrm>
          <a:custGeom>
            <a:avLst/>
            <a:gdLst/>
            <a:ahLst/>
            <a:cxnLst/>
            <a:rect r="r" b="b" t="t" l="l"/>
            <a:pathLst>
              <a:path h="10906460" w="7868385">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3" id="3"/>
          <p:cNvSpPr/>
          <p:nvPr/>
        </p:nvSpPr>
        <p:spPr>
          <a:xfrm flipH="false" flipV="false" rot="0">
            <a:off x="-2649053"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sp>
        <p:nvSpPr>
          <p:cNvPr name="Freeform 4" id="4"/>
          <p:cNvSpPr/>
          <p:nvPr/>
        </p:nvSpPr>
        <p:spPr>
          <a:xfrm flipH="false" flipV="false" rot="0">
            <a:off x="13068668" y="-309601"/>
            <a:ext cx="7868385" cy="10906460"/>
          </a:xfrm>
          <a:custGeom>
            <a:avLst/>
            <a:gdLst/>
            <a:ahLst/>
            <a:cxnLst/>
            <a:rect r="r" b="b" t="t" l="l"/>
            <a:pathLst>
              <a:path h="10906460" w="7868385">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45125" r="-101160" b="0"/>
            </a:stretch>
          </a:blipFill>
        </p:spPr>
      </p:sp>
      <p:grpSp>
        <p:nvGrpSpPr>
          <p:cNvPr name="Group 5" id="5"/>
          <p:cNvGrpSpPr/>
          <p:nvPr/>
        </p:nvGrpSpPr>
        <p:grpSpPr>
          <a:xfrm rot="0">
            <a:off x="4170706" y="1584991"/>
            <a:ext cx="13763544" cy="6484041"/>
            <a:chOff x="0" y="0"/>
            <a:chExt cx="4473156" cy="2107315"/>
          </a:xfrm>
        </p:grpSpPr>
        <p:sp>
          <p:nvSpPr>
            <p:cNvPr name="Freeform 6" id="6"/>
            <p:cNvSpPr/>
            <p:nvPr/>
          </p:nvSpPr>
          <p:spPr>
            <a:xfrm flipH="false" flipV="false" rot="0">
              <a:off x="0" y="0"/>
              <a:ext cx="4473156" cy="2107315"/>
            </a:xfrm>
            <a:custGeom>
              <a:avLst/>
              <a:gdLst/>
              <a:ahLst/>
              <a:cxnLst/>
              <a:rect r="r" b="b" t="t" l="l"/>
              <a:pathLst>
                <a:path h="2107315" w="4473156">
                  <a:moveTo>
                    <a:pt x="28125" y="0"/>
                  </a:moveTo>
                  <a:lnTo>
                    <a:pt x="4445031" y="0"/>
                  </a:lnTo>
                  <a:cubicBezTo>
                    <a:pt x="4460564" y="0"/>
                    <a:pt x="4473156" y="12592"/>
                    <a:pt x="4473156" y="28125"/>
                  </a:cubicBezTo>
                  <a:lnTo>
                    <a:pt x="4473156" y="2079191"/>
                  </a:lnTo>
                  <a:cubicBezTo>
                    <a:pt x="4473156" y="2094723"/>
                    <a:pt x="4460564" y="2107315"/>
                    <a:pt x="4445031" y="2107315"/>
                  </a:cubicBezTo>
                  <a:lnTo>
                    <a:pt x="28125" y="2107315"/>
                  </a:lnTo>
                  <a:cubicBezTo>
                    <a:pt x="12592" y="2107315"/>
                    <a:pt x="0" y="2094723"/>
                    <a:pt x="0" y="2079191"/>
                  </a:cubicBezTo>
                  <a:lnTo>
                    <a:pt x="0" y="28125"/>
                  </a:lnTo>
                  <a:cubicBezTo>
                    <a:pt x="0" y="12592"/>
                    <a:pt x="12592" y="0"/>
                    <a:pt x="2812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47625"/>
              <a:ext cx="4473156" cy="215494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4342522"/>
            <a:ext cx="4362220" cy="6254078"/>
          </a:xfrm>
          <a:custGeom>
            <a:avLst/>
            <a:gdLst/>
            <a:ahLst/>
            <a:cxnLst/>
            <a:rect r="r" b="b" t="t" l="l"/>
            <a:pathLst>
              <a:path h="6254078" w="4362220">
                <a:moveTo>
                  <a:pt x="0" y="0"/>
                </a:moveTo>
                <a:lnTo>
                  <a:pt x="4362220" y="0"/>
                </a:lnTo>
                <a:lnTo>
                  <a:pt x="4362220" y="6254079"/>
                </a:lnTo>
                <a:lnTo>
                  <a:pt x="0" y="6254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556418" y="3001387"/>
            <a:ext cx="10446442" cy="3470276"/>
          </a:xfrm>
          <a:prstGeom prst="rect">
            <a:avLst/>
          </a:prstGeom>
        </p:spPr>
        <p:txBody>
          <a:bodyPr anchor="t" rtlCol="false" tIns="0" lIns="0" bIns="0" rIns="0">
            <a:spAutoFit/>
          </a:bodyPr>
          <a:lstStyle/>
          <a:p>
            <a:pPr algn="r">
              <a:lnSpc>
                <a:spcPts val="13999"/>
              </a:lnSpc>
            </a:pPr>
            <a:r>
              <a:rPr lang="en-US" sz="9999">
                <a:solidFill>
                  <a:srgbClr val="000000"/>
                </a:solidFill>
                <a:latin typeface="Fredoka One"/>
              </a:rPr>
              <a:t>2. DATA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DAF33sbLObk</dc:identifier>
  <dcterms:modified xsi:type="dcterms:W3CDTF">2011-08-01T06:04:30Z</dcterms:modified>
  <cp:revision>1</cp:revision>
  <dc:title>Types of Data</dc:title>
</cp:coreProperties>
</file>